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8" r:id="rId5"/>
    <p:sldId id="269" r:id="rId6"/>
    <p:sldId id="257" r:id="rId7"/>
    <p:sldId id="267" r:id="rId8"/>
    <p:sldId id="262" r:id="rId9"/>
    <p:sldId id="260" r:id="rId10"/>
    <p:sldId id="259" r:id="rId11"/>
    <p:sldId id="258" r:id="rId12"/>
    <p:sldId id="263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2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0000"/>
            </a:gs>
            <a:gs pos="79000">
              <a:srgbClr val="000040"/>
            </a:gs>
            <a:gs pos="85000">
              <a:srgbClr val="400040"/>
            </a:gs>
            <a:gs pos="900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DDC9-5901-4D52-89B3-B5AAF1E83311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66507-5458-4DA8-ABD4-7D8BD630D38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97"/>
            <a:ext cx="1763688" cy="8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Behaviour Management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 one child has the right to be disruptive so as to prevent you from teaching or other children from learning or having fun.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Subtle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Positive </a:t>
            </a:r>
            <a:r>
              <a:rPr lang="en-GB" sz="2400" dirty="0">
                <a:solidFill>
                  <a:srgbClr val="FFFF00"/>
                </a:solidFill>
              </a:rPr>
              <a:t>R</a:t>
            </a:r>
            <a:r>
              <a:rPr lang="en-GB" sz="2400" dirty="0" smtClean="0">
                <a:solidFill>
                  <a:srgbClr val="FFFF00"/>
                </a:solidFill>
              </a:rPr>
              <a:t>einforcement. It’s easy to forget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Don’t respond only to negative behaviour.</a:t>
            </a:r>
          </a:p>
          <a:p>
            <a:r>
              <a:rPr lang="en-GB" sz="2400" dirty="0">
                <a:solidFill>
                  <a:srgbClr val="FFFF00"/>
                </a:solidFill>
              </a:rPr>
              <a:t>Ask a question of the </a:t>
            </a:r>
            <a:r>
              <a:rPr lang="en-GB" sz="2400" dirty="0" smtClean="0">
                <a:solidFill>
                  <a:srgbClr val="FFFF00"/>
                </a:solidFill>
              </a:rPr>
              <a:t>child, </a:t>
            </a:r>
            <a:r>
              <a:rPr lang="en-GB" sz="2400" dirty="0">
                <a:solidFill>
                  <a:srgbClr val="FFFF00"/>
                </a:solidFill>
              </a:rPr>
              <a:t>related to the program.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A </a:t>
            </a:r>
            <a:r>
              <a:rPr lang="en-GB" sz="2400" dirty="0">
                <a:solidFill>
                  <a:srgbClr val="FFFF00"/>
                </a:solidFill>
              </a:rPr>
              <a:t>gentle touch on the </a:t>
            </a:r>
            <a:r>
              <a:rPr lang="en-GB" sz="2400" dirty="0" smtClean="0">
                <a:solidFill>
                  <a:srgbClr val="FFFF00"/>
                </a:solidFill>
              </a:rPr>
              <a:t>shoulder.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Use a gesture e.g. clicking finger to get immediate attention and to indicate the change of behaviour required.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A </a:t>
            </a:r>
            <a:r>
              <a:rPr lang="en-GB" sz="2400" dirty="0">
                <a:solidFill>
                  <a:srgbClr val="FFFF00"/>
                </a:solidFill>
              </a:rPr>
              <a:t>short, clear request directed at the child for the behaviour to cease. </a:t>
            </a:r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Use </a:t>
            </a:r>
            <a:r>
              <a:rPr lang="en-GB" sz="2400" dirty="0">
                <a:solidFill>
                  <a:srgbClr val="FFFF00"/>
                </a:solidFill>
              </a:rPr>
              <a:t>the child’s name and maintain a normal tone of voice. Return to the flow of your program as quickly as possible.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FFFF00"/>
                </a:solidFill>
              </a:rPr>
              <a:t>		Have adults strategically placed among the 			</a:t>
            </a:r>
            <a:r>
              <a:rPr lang="en-GB" sz="2400" dirty="0">
                <a:solidFill>
                  <a:srgbClr val="FFFF00"/>
                </a:solidFill>
              </a:rPr>
              <a:t>	</a:t>
            </a:r>
            <a:r>
              <a:rPr lang="en-GB" sz="2400" dirty="0" smtClean="0">
                <a:solidFill>
                  <a:srgbClr val="FFFF00"/>
                </a:solidFill>
              </a:rPr>
              <a:t>children primed to do all this</a:t>
            </a:r>
          </a:p>
        </p:txBody>
      </p:sp>
    </p:spTree>
    <p:extLst>
      <p:ext uri="{BB962C8B-B14F-4D97-AF65-F5344CB8AC3E}">
        <p14:creationId xmlns:p14="http://schemas.microsoft.com/office/powerpoint/2010/main" val="19137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Consistent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13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Children need 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to see justice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being the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same for all.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1628800"/>
            <a:ext cx="628649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firm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 smtClean="0">
                <a:solidFill>
                  <a:srgbClr val="FFFF00"/>
                </a:solidFill>
              </a:rPr>
              <a:t>Time out</a:t>
            </a:r>
            <a:r>
              <a:rPr lang="en-GB" sz="3300" dirty="0">
                <a:solidFill>
                  <a:srgbClr val="FFFF00"/>
                </a:solidFill>
              </a:rPr>
              <a:t>. For many children their actions reveal their need to be noticed, </a:t>
            </a:r>
            <a:r>
              <a:rPr lang="en-GB" sz="3300" dirty="0" smtClean="0">
                <a:solidFill>
                  <a:srgbClr val="FFFF00"/>
                </a:solidFill>
              </a:rPr>
              <a:t>so this might be beneficial</a:t>
            </a:r>
          </a:p>
          <a:p>
            <a:pPr marL="0" indent="0">
              <a:buNone/>
            </a:pPr>
            <a:r>
              <a:rPr lang="en-GB" sz="3300" dirty="0">
                <a:solidFill>
                  <a:srgbClr val="FFFF00"/>
                </a:solidFill>
              </a:rPr>
              <a:t>	</a:t>
            </a:r>
            <a:r>
              <a:rPr lang="en-GB" sz="3300" dirty="0" smtClean="0">
                <a:solidFill>
                  <a:srgbClr val="FFFF00"/>
                </a:solidFill>
              </a:rPr>
              <a:t>But don’t use it to reward bad behaviour </a:t>
            </a:r>
          </a:p>
          <a:p>
            <a:pPr marL="0" indent="0">
              <a:buNone/>
            </a:pPr>
            <a:r>
              <a:rPr lang="en-GB" sz="3300" dirty="0">
                <a:solidFill>
                  <a:srgbClr val="FFFF00"/>
                </a:solidFill>
              </a:rPr>
              <a:t>	</a:t>
            </a:r>
            <a:r>
              <a:rPr lang="en-GB" sz="3300" dirty="0" smtClean="0">
                <a:solidFill>
                  <a:srgbClr val="FFFF00"/>
                </a:solidFill>
              </a:rPr>
              <a:t>	… in this case, make it boring !</a:t>
            </a:r>
            <a:endParaRPr lang="en-GB" sz="3300" dirty="0">
              <a:solidFill>
                <a:srgbClr val="FFFF00"/>
              </a:solidFill>
            </a:endParaRPr>
          </a:p>
          <a:p>
            <a:endParaRPr lang="en-GB" sz="3300" dirty="0" smtClean="0">
              <a:solidFill>
                <a:srgbClr val="FFFF00"/>
              </a:solidFill>
            </a:endParaRPr>
          </a:p>
          <a:p>
            <a:r>
              <a:rPr lang="en-GB" sz="3300" dirty="0" smtClean="0">
                <a:solidFill>
                  <a:srgbClr val="FFFF00"/>
                </a:solidFill>
              </a:rPr>
              <a:t>Withdrawing privileges – have a list of possible things up your sleeve</a:t>
            </a:r>
          </a:p>
          <a:p>
            <a:endParaRPr lang="en-GB" sz="3300" dirty="0" smtClean="0">
              <a:solidFill>
                <a:srgbClr val="FFFF00"/>
              </a:solidFill>
            </a:endParaRPr>
          </a:p>
          <a:p>
            <a:r>
              <a:rPr lang="en-GB" sz="3300" dirty="0" smtClean="0">
                <a:solidFill>
                  <a:srgbClr val="FFFF00"/>
                </a:solidFill>
              </a:rPr>
              <a:t>Involve the parents. </a:t>
            </a:r>
          </a:p>
          <a:p>
            <a:pPr marL="400050" lvl="1" indent="0">
              <a:buNone/>
            </a:pPr>
            <a:r>
              <a:rPr lang="en-GB" sz="3300" dirty="0" smtClean="0">
                <a:solidFill>
                  <a:srgbClr val="FFFF00"/>
                </a:solidFill>
              </a:rPr>
              <a:t>If you say that you are going to ring </a:t>
            </a:r>
          </a:p>
          <a:p>
            <a:pPr marL="400050" lvl="1" indent="0">
              <a:buNone/>
            </a:pPr>
            <a:r>
              <a:rPr lang="en-GB" sz="3300" dirty="0" smtClean="0">
                <a:solidFill>
                  <a:srgbClr val="FFFF00"/>
                </a:solidFill>
              </a:rPr>
              <a:t>the parent/s … DO IT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29102"/>
            <a:ext cx="3128898" cy="312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Behaviour Policy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5360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8936" r="51584" b="7967"/>
          <a:stretch/>
        </p:blipFill>
        <p:spPr bwMode="auto">
          <a:xfrm>
            <a:off x="5076056" y="1242416"/>
            <a:ext cx="3792222" cy="545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5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7" y="0"/>
            <a:ext cx="9078746" cy="5877272"/>
          </a:xfrm>
          <a:prstGeom prst="rect">
            <a:avLst/>
          </a:prstGeo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50728" y="3070115"/>
            <a:ext cx="713989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FFFF00"/>
                </a:solidFill>
              </a:rPr>
              <a:t>Remember … overall … you are in control … you have to be</a:t>
            </a:r>
          </a:p>
          <a:p>
            <a:endParaRPr lang="en-GB" altLang="en-US" sz="3600" dirty="0">
              <a:solidFill>
                <a:srgbClr val="FFFF00"/>
              </a:solidFill>
            </a:endParaRPr>
          </a:p>
          <a:p>
            <a:pPr lvl="1"/>
            <a:r>
              <a:rPr lang="en-GB" altLang="en-US" sz="3600" dirty="0">
                <a:solidFill>
                  <a:srgbClr val="FFFF00"/>
                </a:solidFill>
              </a:rPr>
              <a:t>If you loose that control, children will not enjoy it, not </a:t>
            </a:r>
            <a:r>
              <a:rPr lang="en-GB" altLang="en-US" sz="3600" dirty="0" smtClean="0">
                <a:solidFill>
                  <a:srgbClr val="FFFF00"/>
                </a:solidFill>
              </a:rPr>
              <a:t>learn … </a:t>
            </a:r>
            <a:endParaRPr lang="en-GB" altLang="en-US" sz="3600" dirty="0">
              <a:solidFill>
                <a:srgbClr val="FFFF00"/>
              </a:solidFill>
            </a:endParaRPr>
          </a:p>
          <a:p>
            <a:r>
              <a:rPr lang="en-GB" altLang="en-US" sz="3600" dirty="0" smtClean="0">
                <a:solidFill>
                  <a:srgbClr val="FFFF00"/>
                </a:solidFill>
              </a:rPr>
              <a:t>A </a:t>
            </a:r>
            <a:r>
              <a:rPr lang="en-GB" altLang="en-US" sz="3600" dirty="0" smtClean="0">
                <a:solidFill>
                  <a:srgbClr val="FFFF00"/>
                </a:solidFill>
              </a:rPr>
              <a:t>child may well take </a:t>
            </a:r>
            <a:r>
              <a:rPr lang="en-GB" altLang="en-US" sz="3600" dirty="0" smtClean="0">
                <a:solidFill>
                  <a:srgbClr val="FFFF00"/>
                </a:solidFill>
              </a:rPr>
              <a:t>control </a:t>
            </a:r>
            <a:r>
              <a:rPr lang="en-GB" altLang="en-US" sz="3600" dirty="0" smtClean="0">
                <a:solidFill>
                  <a:srgbClr val="FFFF00"/>
                </a:solidFill>
              </a:rPr>
              <a:t>instead </a:t>
            </a:r>
            <a:endParaRPr lang="en-GB" alt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Glasser</a:t>
            </a:r>
            <a:r>
              <a:rPr lang="en-GB" dirty="0" smtClean="0">
                <a:solidFill>
                  <a:srgbClr val="FFFF00"/>
                </a:solidFill>
              </a:rPr>
              <a:t> – Choice Theory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01208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solidFill>
                  <a:srgbClr val="FFFF00"/>
                </a:solidFill>
              </a:rPr>
              <a:t>Dr.</a:t>
            </a:r>
            <a:r>
              <a:rPr lang="en-GB" sz="2800" dirty="0" smtClean="0">
                <a:solidFill>
                  <a:srgbClr val="FFFF00"/>
                </a:solidFill>
              </a:rPr>
              <a:t> William </a:t>
            </a:r>
            <a:r>
              <a:rPr lang="en-GB" sz="2800" dirty="0" err="1" smtClean="0">
                <a:solidFill>
                  <a:srgbClr val="FFFF00"/>
                </a:solidFill>
              </a:rPr>
              <a:t>Glasser</a:t>
            </a:r>
            <a:r>
              <a:rPr lang="en-GB" sz="2800" dirty="0" smtClean="0">
                <a:solidFill>
                  <a:srgbClr val="FFFF00"/>
                </a:solidFill>
              </a:rPr>
              <a:t> is a psychiatrist, well known in the fields of education and social sciences. 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all of our behaviour is simply our best attempt to satisfy one or more of the 5 basic needs built into our genetic structure. 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261386" cy="24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744590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FF00"/>
                </a:solidFill>
              </a:rPr>
              <a:t>The Five Basic Needs        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Survival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Freedom/Choice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Personal Power (Success/Recognition)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Love, belonging, friendship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1605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198455"/>
            <a:ext cx="40179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GB" alt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Physical</a:t>
            </a:r>
          </a:p>
          <a:p>
            <a:pPr lvl="1"/>
            <a:r>
              <a:rPr lang="en-GB" altLang="en-US" sz="2800" dirty="0" smtClean="0">
                <a:solidFill>
                  <a:srgbClr val="FFFF00"/>
                </a:solidFill>
              </a:rPr>
              <a:t>Boys </a:t>
            </a:r>
            <a:r>
              <a:rPr lang="en-GB" altLang="en-US" sz="2800" dirty="0">
                <a:solidFill>
                  <a:srgbClr val="FFFF00"/>
                </a:solidFill>
              </a:rPr>
              <a:t>need to move </a:t>
            </a:r>
            <a:r>
              <a:rPr lang="en-GB" altLang="en-US" sz="2800" dirty="0" smtClean="0">
                <a:solidFill>
                  <a:srgbClr val="FFFF00"/>
                </a:solidFill>
              </a:rPr>
              <a:t>more </a:t>
            </a:r>
            <a:r>
              <a:rPr lang="en-GB" altLang="en-US" sz="2800" dirty="0">
                <a:solidFill>
                  <a:srgbClr val="FFFF00"/>
                </a:solidFill>
              </a:rPr>
              <a:t>than girls </a:t>
            </a:r>
            <a:r>
              <a:rPr lang="en-GB" altLang="en-US" sz="2800" dirty="0" smtClean="0">
                <a:solidFill>
                  <a:srgbClr val="FFFF00"/>
                </a:solidFill>
              </a:rPr>
              <a:t>Generalisation </a:t>
            </a:r>
            <a:endParaRPr lang="en-GB" alt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GB" altLang="en-US" sz="2800" dirty="0" smtClean="0">
                <a:solidFill>
                  <a:srgbClr val="FFFF00"/>
                </a:solidFill>
              </a:rPr>
              <a:t>ADHD </a:t>
            </a:r>
            <a:r>
              <a:rPr lang="en-GB" altLang="en-US" sz="2800" dirty="0">
                <a:solidFill>
                  <a:srgbClr val="FFFF00"/>
                </a:solidFill>
              </a:rPr>
              <a:t>/ related </a:t>
            </a:r>
            <a:r>
              <a:rPr lang="en-GB" altLang="en-US" sz="2800" dirty="0" smtClean="0">
                <a:solidFill>
                  <a:srgbClr val="FFFF00"/>
                </a:solidFill>
              </a:rPr>
              <a:t>issues</a:t>
            </a:r>
            <a:endParaRPr lang="en-GB" altLang="en-US" sz="2000" dirty="0">
              <a:solidFill>
                <a:srgbClr val="FFFF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88522" y="4032934"/>
            <a:ext cx="5435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GB" alt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Mental</a:t>
            </a:r>
          </a:p>
          <a:p>
            <a:pPr lvl="1"/>
            <a:r>
              <a:rPr lang="en-GB" altLang="en-US" sz="2800" dirty="0" smtClean="0">
                <a:solidFill>
                  <a:srgbClr val="FFFF00"/>
                </a:solidFill>
              </a:rPr>
              <a:t>Short </a:t>
            </a:r>
            <a:r>
              <a:rPr lang="en-GB" altLang="en-US" sz="2800" dirty="0">
                <a:solidFill>
                  <a:srgbClr val="FFFF00"/>
                </a:solidFill>
              </a:rPr>
              <a:t>attention spans </a:t>
            </a:r>
            <a:endParaRPr lang="en-GB" alt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GB" altLang="en-US" sz="2800" dirty="0" smtClean="0">
                <a:solidFill>
                  <a:srgbClr val="FFFF00"/>
                </a:solidFill>
              </a:rPr>
              <a:t>Colouring </a:t>
            </a:r>
            <a:r>
              <a:rPr lang="en-GB" altLang="en-US" sz="2800" dirty="0">
                <a:solidFill>
                  <a:srgbClr val="FFFF00"/>
                </a:solidFill>
              </a:rPr>
              <a:t>suits some, not </a:t>
            </a:r>
            <a:r>
              <a:rPr lang="en-GB" altLang="en-US" sz="2800" dirty="0" smtClean="0">
                <a:solidFill>
                  <a:srgbClr val="FFFF00"/>
                </a:solidFill>
              </a:rPr>
              <a:t>others</a:t>
            </a:r>
          </a:p>
          <a:p>
            <a:pPr lvl="1"/>
            <a:r>
              <a:rPr lang="en-GB" altLang="en-US" sz="2800" dirty="0" smtClean="0">
                <a:solidFill>
                  <a:srgbClr val="FFFF00"/>
                </a:solidFill>
              </a:rPr>
              <a:t>Craft </a:t>
            </a:r>
            <a:r>
              <a:rPr lang="en-GB" altLang="en-US" sz="2800" dirty="0">
                <a:solidFill>
                  <a:srgbClr val="FFFF00"/>
                </a:solidFill>
              </a:rPr>
              <a:t>suits some not </a:t>
            </a:r>
            <a:r>
              <a:rPr lang="en-GB" altLang="en-US" sz="2800" dirty="0" smtClean="0">
                <a:solidFill>
                  <a:srgbClr val="FFFF00"/>
                </a:solidFill>
              </a:rPr>
              <a:t>others</a:t>
            </a:r>
          </a:p>
          <a:p>
            <a:pPr lvl="1"/>
            <a:r>
              <a:rPr lang="en-GB" altLang="en-US" sz="2800" dirty="0" smtClean="0">
                <a:solidFill>
                  <a:srgbClr val="FFFF00"/>
                </a:solidFill>
              </a:rPr>
              <a:t>Acting </a:t>
            </a:r>
            <a:r>
              <a:rPr lang="en-GB" altLang="en-US" sz="2800" dirty="0" smtClean="0">
                <a:solidFill>
                  <a:srgbClr val="FFFF00"/>
                </a:solidFill>
              </a:rPr>
              <a:t>suits </a:t>
            </a:r>
            <a:r>
              <a:rPr lang="en-GB" altLang="en-US" sz="2800" dirty="0">
                <a:solidFill>
                  <a:srgbClr val="FFFF00"/>
                </a:solidFill>
              </a:rPr>
              <a:t>some and not others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solidFill>
                <a:srgbClr val="FFFF00"/>
              </a:solidFill>
            </a:endParaRPr>
          </a:p>
        </p:txBody>
      </p:sp>
      <p:pic>
        <p:nvPicPr>
          <p:cNvPr id="4103" name="Picture 7" descr="ist2_1420696_cute_grey_kit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r="25040"/>
          <a:stretch>
            <a:fillRect/>
          </a:stretch>
        </p:blipFill>
        <p:spPr bwMode="auto">
          <a:xfrm>
            <a:off x="2286000" y="277338"/>
            <a:ext cx="1731962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01AwcAXziK5SMAAAABAAAAAAAAAA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50733"/>
            <a:ext cx="3168352" cy="28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7825" y="209768"/>
            <a:ext cx="23399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FFFF00"/>
                </a:solidFill>
              </a:rPr>
              <a:t>People are different … what suits some …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229894" y="322311"/>
            <a:ext cx="24114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FFFF00"/>
                </a:solidFill>
              </a:rPr>
              <a:t>Drives others mad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Why do they loose it ?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Is my session doing what it should 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Am I engaging them helpfully 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Am I engaging them age – appropriately ?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05400"/>
            <a:ext cx="2000250" cy="100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76800"/>
            <a:ext cx="2324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Is my session doing what it should ?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2927"/>
            <a:ext cx="3810000" cy="5176631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" y="1524000"/>
            <a:ext cx="3785057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1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Interesting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Attention span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Age appropriate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Rainy days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Additional needs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4"/>
            <a:ext cx="4276725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91" y="4202695"/>
            <a:ext cx="2387922" cy="2387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832935"/>
            <a:ext cx="1317675" cy="3892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62919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Flexible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Read how long you have got in the body language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Change the pace of things if attention wavers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Change the activity if we need a wriggle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171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0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clear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Give clear instructions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Never talk over the top of other children.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Ensure you have attention when starting.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Don’t offer choices unless you mean to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“We don’t do that here”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82448"/>
            <a:ext cx="3811893" cy="2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Be Relational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Know your children.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Take a personal interest in them.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Learn and remember their names.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Build caring relationships with them.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Pray for them.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Establish rapport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Sit someone next to them, sit there yourself. </a:t>
            </a:r>
          </a:p>
          <a:p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 smtClean="0">
                <a:solidFill>
                  <a:srgbClr val="FFFF00"/>
                </a:solidFill>
              </a:rPr>
              <a:t>ye contact.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Your presence is often enough to influence the behaviour.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3" t="21311" r="13824" b="6656"/>
          <a:stretch/>
        </p:blipFill>
        <p:spPr>
          <a:xfrm>
            <a:off x="6228184" y="260648"/>
            <a:ext cx="2808312" cy="23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466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Behaviour Management</vt:lpstr>
      <vt:lpstr>Glasser – Choice Theory</vt:lpstr>
      <vt:lpstr>PowerPoint Presentation</vt:lpstr>
      <vt:lpstr>Why do they loose it ?</vt:lpstr>
      <vt:lpstr>Is my session doing what it should ?</vt:lpstr>
      <vt:lpstr>Be Interesting</vt:lpstr>
      <vt:lpstr>Be Flexible </vt:lpstr>
      <vt:lpstr>Be clear</vt:lpstr>
      <vt:lpstr>Be Relational</vt:lpstr>
      <vt:lpstr>Be Subtle</vt:lpstr>
      <vt:lpstr>Be Consistent</vt:lpstr>
      <vt:lpstr>Be firm</vt:lpstr>
      <vt:lpstr>Behaviour Policy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Management</dc:title>
  <dc:creator>david alan gidney : &gt;P</dc:creator>
  <cp:lastModifiedBy>david alan gidney : &gt;P</cp:lastModifiedBy>
  <cp:revision>34</cp:revision>
  <dcterms:created xsi:type="dcterms:W3CDTF">2019-06-05T07:53:22Z</dcterms:created>
  <dcterms:modified xsi:type="dcterms:W3CDTF">2019-06-07T13:05:09Z</dcterms:modified>
</cp:coreProperties>
</file>