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61" r:id="rId4"/>
    <p:sldId id="263" r:id="rId5"/>
    <p:sldId id="265" r:id="rId6"/>
    <p:sldId id="266" r:id="rId7"/>
    <p:sldId id="267" r:id="rId8"/>
    <p:sldId id="268" r:id="rId9"/>
    <p:sldId id="258" r:id="rId10"/>
    <p:sldId id="270" r:id="rId11"/>
    <p:sldId id="271" r:id="rId12"/>
    <p:sldId id="269" r:id="rId13"/>
    <p:sldId id="2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4"/>
  </p:normalViewPr>
  <p:slideViewPr>
    <p:cSldViewPr snapToGrid="0" snapToObjects="1">
      <p:cViewPr varScale="1">
        <p:scale>
          <a:sx n="90" d="100"/>
          <a:sy n="90" d="100"/>
        </p:scale>
        <p:origin x="174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388B1E-8E4E-1B49-9EBF-8B83F50611EC}" type="datetimeFigureOut">
              <a:rPr lang="en-US" smtClean="0"/>
              <a:t>6/11/19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0BB554-EEEA-0C4F-9CC0-1801E916EAD8}" type="slidenum">
              <a:rPr lang="en-US" smtClean="0"/>
              <a:t>‹#›</a:t>
            </a:fld>
            <a:endParaRPr lang="en-US"/>
          </a:p>
        </p:txBody>
      </p:sp>
    </p:spTree>
    <p:extLst>
      <p:ext uri="{BB962C8B-B14F-4D97-AF65-F5344CB8AC3E}">
        <p14:creationId xmlns:p14="http://schemas.microsoft.com/office/powerpoint/2010/main" val="13671040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Redefining</a:t>
            </a:r>
            <a:r>
              <a:rPr lang="en-US" baseline="0" dirty="0"/>
              <a:t> of mission over the past 50 years is due to the emergence of the </a:t>
            </a:r>
            <a:r>
              <a:rPr lang="en-US" i="1" baseline="0" dirty="0" err="1"/>
              <a:t>missio</a:t>
            </a:r>
            <a:r>
              <a:rPr lang="en-US" i="1" baseline="0" dirty="0"/>
              <a:t> </a:t>
            </a:r>
            <a:r>
              <a:rPr lang="en-US" i="1" baseline="0" dirty="0" err="1"/>
              <a:t>dei</a:t>
            </a:r>
            <a:r>
              <a:rPr lang="en-US" i="1" baseline="0" dirty="0"/>
              <a:t> </a:t>
            </a:r>
            <a:r>
              <a:rPr lang="en-US" i="0" baseline="0" dirty="0"/>
              <a:t>– how should this impact out work and ministry with children and young people?</a:t>
            </a:r>
            <a:endParaRPr lang="en-US" dirty="0"/>
          </a:p>
        </p:txBody>
      </p:sp>
      <p:sp>
        <p:nvSpPr>
          <p:cNvPr id="4" name="Slide Number Placeholder 3"/>
          <p:cNvSpPr>
            <a:spLocks noGrp="1"/>
          </p:cNvSpPr>
          <p:nvPr>
            <p:ph type="sldNum" sz="quarter" idx="10"/>
          </p:nvPr>
        </p:nvSpPr>
        <p:spPr/>
        <p:txBody>
          <a:bodyPr/>
          <a:lstStyle/>
          <a:p>
            <a:fld id="{C70BB554-EEEA-0C4F-9CC0-1801E916EAD8}" type="slidenum">
              <a:rPr lang="en-US" smtClean="0"/>
              <a:t>1</a:t>
            </a:fld>
            <a:endParaRPr lang="en-US"/>
          </a:p>
        </p:txBody>
      </p:sp>
    </p:spTree>
    <p:extLst>
      <p:ext uri="{BB962C8B-B14F-4D97-AF65-F5344CB8AC3E}">
        <p14:creationId xmlns:p14="http://schemas.microsoft.com/office/powerpoint/2010/main" val="1265420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we see the picture of gathered</a:t>
            </a:r>
            <a:r>
              <a:rPr lang="en-US" baseline="0" dirty="0"/>
              <a:t> church in our work with children or scattered church?</a:t>
            </a:r>
          </a:p>
          <a:p>
            <a:endParaRPr lang="en-US" baseline="0" dirty="0"/>
          </a:p>
          <a:p>
            <a:r>
              <a:rPr lang="en-US" baseline="0" dirty="0"/>
              <a:t>Are we preparing them for what they will face in their world?</a:t>
            </a:r>
          </a:p>
          <a:p>
            <a:endParaRPr lang="en-US" baseline="0" dirty="0"/>
          </a:p>
          <a:p>
            <a:r>
              <a:rPr lang="en-US" baseline="0" dirty="0"/>
              <a:t>Children have the same time as everyone else. They have 168 hours in a week.</a:t>
            </a:r>
          </a:p>
          <a:p>
            <a:endParaRPr lang="en-US" baseline="0" dirty="0"/>
          </a:p>
          <a:p>
            <a:r>
              <a:rPr lang="en-US" baseline="0" dirty="0"/>
              <a:t>If they sleep 8 hours a day – that leaves them with 112 hours a week. If they attend church activities on Sunday and mid week for say 4 hours – there are 108 hours when they are not with you, but are at school and with their friends.</a:t>
            </a:r>
          </a:p>
          <a:p>
            <a:endParaRPr lang="en-US" baseline="0" dirty="0"/>
          </a:p>
          <a:p>
            <a:r>
              <a:rPr lang="en-US" baseline="0" dirty="0"/>
              <a:t>Or is our teaching all about being in the fellowship?</a:t>
            </a:r>
            <a:endParaRPr lang="en-US" dirty="0"/>
          </a:p>
        </p:txBody>
      </p:sp>
      <p:sp>
        <p:nvSpPr>
          <p:cNvPr id="4" name="Slide Number Placeholder 3"/>
          <p:cNvSpPr>
            <a:spLocks noGrp="1"/>
          </p:cNvSpPr>
          <p:nvPr>
            <p:ph type="sldNum" sz="quarter" idx="10"/>
          </p:nvPr>
        </p:nvSpPr>
        <p:spPr/>
        <p:txBody>
          <a:bodyPr/>
          <a:lstStyle/>
          <a:p>
            <a:fld id="{C70BB554-EEEA-0C4F-9CC0-1801E916EAD8}" type="slidenum">
              <a:rPr lang="en-US" smtClean="0"/>
              <a:t>10</a:t>
            </a:fld>
            <a:endParaRPr lang="en-US"/>
          </a:p>
        </p:txBody>
      </p:sp>
    </p:spTree>
    <p:extLst>
      <p:ext uri="{BB962C8B-B14F-4D97-AF65-F5344CB8AC3E}">
        <p14:creationId xmlns:p14="http://schemas.microsoft.com/office/powerpoint/2010/main" val="2972091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model are you using</a:t>
            </a:r>
            <a:r>
              <a:rPr lang="en-US" baseline="0" dirty="0"/>
              <a:t> in Children's ministry?</a:t>
            </a:r>
            <a:endParaRPr lang="en-US" dirty="0"/>
          </a:p>
        </p:txBody>
      </p:sp>
      <p:sp>
        <p:nvSpPr>
          <p:cNvPr id="4" name="Slide Number Placeholder 3"/>
          <p:cNvSpPr>
            <a:spLocks noGrp="1"/>
          </p:cNvSpPr>
          <p:nvPr>
            <p:ph type="sldNum" sz="quarter" idx="10"/>
          </p:nvPr>
        </p:nvSpPr>
        <p:spPr/>
        <p:txBody>
          <a:bodyPr/>
          <a:lstStyle/>
          <a:p>
            <a:fld id="{C70BB554-EEEA-0C4F-9CC0-1801E916EAD8}" type="slidenum">
              <a:rPr lang="en-US" smtClean="0"/>
              <a:t>11</a:t>
            </a:fld>
            <a:endParaRPr lang="en-US"/>
          </a:p>
        </p:txBody>
      </p:sp>
    </p:spTree>
    <p:extLst>
      <p:ext uri="{BB962C8B-B14F-4D97-AF65-F5344CB8AC3E}">
        <p14:creationId xmlns:p14="http://schemas.microsoft.com/office/powerpoint/2010/main" val="193959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can</a:t>
            </a:r>
            <a:r>
              <a:rPr lang="en-US" baseline="0" dirty="0"/>
              <a:t> we prepare them to live for God for the 30 hours a week they are at school and the 78 hours a week they are with family and friends.</a:t>
            </a:r>
          </a:p>
          <a:p>
            <a:endParaRPr lang="en-US" baseline="0" dirty="0"/>
          </a:p>
          <a:p>
            <a:r>
              <a:rPr lang="en-US" baseline="0" dirty="0"/>
              <a:t>How can we help children become whole-life disciple makers?</a:t>
            </a:r>
          </a:p>
          <a:p>
            <a:endParaRPr lang="en-US" baseline="0" dirty="0"/>
          </a:p>
          <a:p>
            <a:r>
              <a:rPr lang="en-US" baseline="0" dirty="0"/>
              <a:t>How can individual Christians become more fruitful for Jesus where they are?</a:t>
            </a:r>
            <a:endParaRPr lang="en-US" dirty="0"/>
          </a:p>
        </p:txBody>
      </p:sp>
      <p:sp>
        <p:nvSpPr>
          <p:cNvPr id="4" name="Slide Number Placeholder 3"/>
          <p:cNvSpPr>
            <a:spLocks noGrp="1"/>
          </p:cNvSpPr>
          <p:nvPr>
            <p:ph type="sldNum" sz="quarter" idx="10"/>
          </p:nvPr>
        </p:nvSpPr>
        <p:spPr/>
        <p:txBody>
          <a:bodyPr/>
          <a:lstStyle/>
          <a:p>
            <a:fld id="{C70BB554-EEEA-0C4F-9CC0-1801E916EAD8}" type="slidenum">
              <a:rPr lang="en-US" smtClean="0"/>
              <a:t>12</a:t>
            </a:fld>
            <a:endParaRPr lang="en-US"/>
          </a:p>
        </p:txBody>
      </p:sp>
    </p:spTree>
    <p:extLst>
      <p:ext uri="{BB962C8B-B14F-4D97-AF65-F5344CB8AC3E}">
        <p14:creationId xmlns:p14="http://schemas.microsoft.com/office/powerpoint/2010/main" val="2773653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a:t>
            </a:r>
            <a:r>
              <a:rPr lang="en-US" baseline="0" dirty="0"/>
              <a:t> a long term aim that children will become responsible adults who witness to the Gospel?</a:t>
            </a:r>
          </a:p>
          <a:p>
            <a:endParaRPr lang="en-US" baseline="0" dirty="0"/>
          </a:p>
          <a:p>
            <a:r>
              <a:rPr lang="en-US" baseline="0" dirty="0"/>
              <a:t>OR</a:t>
            </a:r>
          </a:p>
          <a:p>
            <a:endParaRPr lang="en-US" baseline="0" dirty="0"/>
          </a:p>
          <a:p>
            <a:r>
              <a:rPr lang="en-US" baseline="0" dirty="0"/>
              <a:t>Is your focus on how they can become responsible children in the present – children motivated and equipped to witness NOW to the power of God? </a:t>
            </a:r>
            <a:endParaRPr lang="en-US" dirty="0"/>
          </a:p>
        </p:txBody>
      </p:sp>
      <p:sp>
        <p:nvSpPr>
          <p:cNvPr id="4" name="Slide Number Placeholder 3"/>
          <p:cNvSpPr>
            <a:spLocks noGrp="1"/>
          </p:cNvSpPr>
          <p:nvPr>
            <p:ph type="sldNum" sz="quarter" idx="10"/>
          </p:nvPr>
        </p:nvSpPr>
        <p:spPr/>
        <p:txBody>
          <a:bodyPr/>
          <a:lstStyle/>
          <a:p>
            <a:fld id="{C70BB554-EEEA-0C4F-9CC0-1801E916EAD8}" type="slidenum">
              <a:rPr lang="en-US" smtClean="0"/>
              <a:t>13</a:t>
            </a:fld>
            <a:endParaRPr lang="en-US"/>
          </a:p>
        </p:txBody>
      </p:sp>
    </p:spTree>
    <p:extLst>
      <p:ext uri="{BB962C8B-B14F-4D97-AF65-F5344CB8AC3E}">
        <p14:creationId xmlns:p14="http://schemas.microsoft.com/office/powerpoint/2010/main" val="3574922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Church centered mission theology dominated the 18</a:t>
            </a:r>
            <a:r>
              <a:rPr lang="en-US" baseline="30000" dirty="0"/>
              <a:t>th</a:t>
            </a:r>
            <a:r>
              <a:rPr lang="en-US" dirty="0"/>
              <a:t> and 19</a:t>
            </a:r>
            <a:r>
              <a:rPr lang="en-US" baseline="30000" dirty="0"/>
              <a:t>th</a:t>
            </a:r>
            <a:r>
              <a:rPr lang="en-US" dirty="0"/>
              <a:t> century – said</a:t>
            </a:r>
            <a:r>
              <a:rPr lang="en-US" baseline="0" dirty="0"/>
              <a:t> that it was the church’s responsibility to fulfill Christ’s commission as set out in Matt 29:19. </a:t>
            </a:r>
          </a:p>
          <a:p>
            <a:r>
              <a:rPr lang="en-US" baseline="0" dirty="0"/>
              <a:t>Churches encouraged to send resources to foreign lands to convert the heathen. Each Christian tradition engaged in mission separately through their mission agencies.</a:t>
            </a:r>
          </a:p>
          <a:p>
            <a:r>
              <a:rPr lang="en-US" baseline="0" dirty="0"/>
              <a:t>Age of the empire – expanding the domain of Christianity into new territories. Very paternalistic – the West new what was best</a:t>
            </a:r>
          </a:p>
          <a:p>
            <a:endParaRPr lang="en-US" baseline="0" dirty="0"/>
          </a:p>
          <a:p>
            <a:r>
              <a:rPr lang="en-US" baseline="0" dirty="0" err="1"/>
              <a:t>Missio</a:t>
            </a:r>
            <a:r>
              <a:rPr lang="en-US" baseline="0" dirty="0"/>
              <a:t> Dei – neither the church nor any human agent can be considered the author or bearer of mission. Mission is primarily and ultimately the work of the triune Go – creator, redeemer, and sanctifier. </a:t>
            </a:r>
          </a:p>
          <a:p>
            <a:r>
              <a:rPr lang="en-US" baseline="0" dirty="0"/>
              <a:t>The church is privileged to participate.</a:t>
            </a:r>
          </a:p>
          <a:p>
            <a:r>
              <a:rPr lang="en-US" baseline="0" dirty="0"/>
              <a:t>Draws Christian mission into the </a:t>
            </a:r>
            <a:r>
              <a:rPr lang="en-US" baseline="0" dirty="0" err="1"/>
              <a:t>centre</a:t>
            </a:r>
            <a:r>
              <a:rPr lang="en-US" baseline="0" dirty="0"/>
              <a:t> stage of church life. No longer just something that few are called too.</a:t>
            </a:r>
          </a:p>
          <a:p>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C70BB554-EEEA-0C4F-9CC0-1801E916EAD8}" type="slidenum">
              <a:rPr lang="en-US" smtClean="0"/>
              <a:t>2</a:t>
            </a:fld>
            <a:endParaRPr lang="en-US"/>
          </a:p>
        </p:txBody>
      </p:sp>
    </p:spTree>
    <p:extLst>
      <p:ext uri="{BB962C8B-B14F-4D97-AF65-F5344CB8AC3E}">
        <p14:creationId xmlns:p14="http://schemas.microsoft.com/office/powerpoint/2010/main" val="2819580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2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dirty="0">
                <a:latin typeface="Calibri" charset="0"/>
              </a:rPr>
              <a:t>Umbrella team for missiology – generally understood to mean the </a:t>
            </a:r>
            <a:r>
              <a:rPr lang="ja-JP" altLang="en-GB" dirty="0">
                <a:latin typeface="Calibri" charset="0"/>
              </a:rPr>
              <a:t>‘</a:t>
            </a:r>
            <a:r>
              <a:rPr lang="en-GB" altLang="ja-JP" dirty="0">
                <a:latin typeface="Calibri" charset="0"/>
              </a:rPr>
              <a:t>mission of God</a:t>
            </a:r>
            <a:r>
              <a:rPr lang="ja-JP" altLang="en-GB" dirty="0">
                <a:latin typeface="Calibri" charset="0"/>
              </a:rPr>
              <a:t>’</a:t>
            </a:r>
            <a:endParaRPr lang="en-GB" altLang="ja-JP" dirty="0">
              <a:latin typeface="Calibri" charset="0"/>
            </a:endParaRPr>
          </a:p>
          <a:p>
            <a:pPr eaLnBrk="1" hangingPunct="1">
              <a:spcBef>
                <a:spcPct val="0"/>
              </a:spcBef>
            </a:pPr>
            <a:endParaRPr lang="en-GB" dirty="0">
              <a:latin typeface="Calibri" charset="0"/>
            </a:endParaRPr>
          </a:p>
          <a:p>
            <a:pPr eaLnBrk="1" hangingPunct="1">
              <a:spcBef>
                <a:spcPct val="0"/>
              </a:spcBef>
            </a:pPr>
            <a:r>
              <a:rPr lang="en-GB" dirty="0">
                <a:latin typeface="Calibri" charset="0"/>
              </a:rPr>
              <a:t>Concept was a significant advance in the 20</a:t>
            </a:r>
            <a:r>
              <a:rPr lang="en-GB" baseline="30000" dirty="0">
                <a:latin typeface="Calibri" charset="0"/>
              </a:rPr>
              <a:t>th</a:t>
            </a:r>
            <a:r>
              <a:rPr lang="en-GB" dirty="0">
                <a:latin typeface="Calibri" charset="0"/>
              </a:rPr>
              <a:t> century</a:t>
            </a:r>
          </a:p>
          <a:p>
            <a:pPr eaLnBrk="1" hangingPunct="1">
              <a:spcBef>
                <a:spcPct val="0"/>
              </a:spcBef>
            </a:pPr>
            <a:endParaRPr lang="en-GB" dirty="0">
              <a:latin typeface="Calibri" charset="0"/>
            </a:endParaRPr>
          </a:p>
          <a:p>
            <a:pPr eaLnBrk="1" hangingPunct="1">
              <a:spcBef>
                <a:spcPct val="0"/>
              </a:spcBef>
            </a:pPr>
            <a:r>
              <a:rPr lang="en-GB" dirty="0">
                <a:latin typeface="Calibri" charset="0"/>
              </a:rPr>
              <a:t>Mission is the initiative of the Triune God and not the church</a:t>
            </a:r>
          </a:p>
          <a:p>
            <a:pPr eaLnBrk="1" hangingPunct="1">
              <a:spcBef>
                <a:spcPct val="0"/>
              </a:spcBef>
            </a:pPr>
            <a:endParaRPr lang="en-GB" dirty="0">
              <a:latin typeface="Calibri" charset="0"/>
            </a:endParaRPr>
          </a:p>
          <a:p>
            <a:pPr marL="171450" indent="-171450">
              <a:buFont typeface="Arial"/>
              <a:buChar char="•"/>
            </a:pPr>
            <a:r>
              <a:rPr lang="en-US" dirty="0" err="1"/>
              <a:t>Missio</a:t>
            </a:r>
            <a:r>
              <a:rPr lang="en-US" dirty="0"/>
              <a:t> Dei understands</a:t>
            </a:r>
            <a:r>
              <a:rPr lang="en-US" baseline="0" dirty="0"/>
              <a:t> mission as primarily God's work, which is ongoing both inside and outside the church</a:t>
            </a:r>
          </a:p>
          <a:p>
            <a:pPr marL="171450" indent="-171450">
              <a:buFont typeface="Arial"/>
              <a:buChar char="•"/>
            </a:pPr>
            <a:endParaRPr lang="en-US" baseline="0" dirty="0"/>
          </a:p>
          <a:p>
            <a:pPr marL="171450" indent="-171450">
              <a:buFont typeface="Arial"/>
              <a:buChar char="•"/>
            </a:pPr>
            <a:r>
              <a:rPr lang="en-US" baseline="0" dirty="0"/>
              <a:t>It is not dependent on the church or limited by the church</a:t>
            </a:r>
          </a:p>
          <a:p>
            <a:pPr marL="171450" indent="-171450">
              <a:buFont typeface="Arial"/>
              <a:buChar char="•"/>
            </a:pPr>
            <a:endParaRPr lang="en-US" baseline="0" dirty="0"/>
          </a:p>
          <a:p>
            <a:pPr marL="171450" indent="-171450">
              <a:buFont typeface="Arial"/>
              <a:buChar char="•"/>
            </a:pPr>
            <a:r>
              <a:rPr lang="en-US" baseline="0" dirty="0"/>
              <a:t>The primary purpose of the church is not planting churches or saving souls, but the service of the </a:t>
            </a:r>
            <a:r>
              <a:rPr lang="en-US" baseline="0" dirty="0" err="1"/>
              <a:t>missio</a:t>
            </a:r>
            <a:r>
              <a:rPr lang="en-US" baseline="0" dirty="0"/>
              <a:t> Dei</a:t>
            </a:r>
          </a:p>
          <a:p>
            <a:pPr marL="171450" indent="-171450">
              <a:buFont typeface="Arial"/>
              <a:buChar char="•"/>
            </a:pPr>
            <a:endParaRPr lang="en-US" baseline="0" dirty="0"/>
          </a:p>
          <a:p>
            <a:pPr marL="171450" indent="-171450">
              <a:buFont typeface="Arial"/>
              <a:buChar char="•"/>
            </a:pPr>
            <a:r>
              <a:rPr lang="en-US" baseline="0" dirty="0"/>
              <a:t>It is looking for what God is doing and joining in</a:t>
            </a:r>
          </a:p>
          <a:p>
            <a:pPr marL="171450" indent="-171450">
              <a:buFont typeface="Arial"/>
              <a:buChar char="•"/>
            </a:pPr>
            <a:endParaRPr lang="en-US" baseline="0" dirty="0"/>
          </a:p>
          <a:p>
            <a:pPr marL="171450" indent="-171450">
              <a:buFont typeface="Arial"/>
              <a:buChar char="•"/>
            </a:pPr>
            <a:r>
              <a:rPr lang="en-US" baseline="0" dirty="0"/>
              <a:t>It is not the church of God that has a mission in the world, rather it is the God of mission that has a church in the world.</a:t>
            </a:r>
            <a:endParaRPr lang="en-US" dirty="0"/>
          </a:p>
          <a:p>
            <a:pPr eaLnBrk="1" hangingPunct="1">
              <a:spcBef>
                <a:spcPct val="0"/>
              </a:spcBef>
            </a:pPr>
            <a:endParaRPr lang="en-GB" dirty="0">
              <a:latin typeface="Calibri" charset="0"/>
            </a:endParaRPr>
          </a:p>
          <a:p>
            <a:pPr eaLnBrk="1" hangingPunct="1">
              <a:spcBef>
                <a:spcPct val="0"/>
              </a:spcBef>
            </a:pPr>
            <a:endParaRPr lang="en-GB" dirty="0">
              <a:latin typeface="Calibri" charset="0"/>
            </a:endParaRPr>
          </a:p>
        </p:txBody>
      </p:sp>
      <p:sp>
        <p:nvSpPr>
          <p:cNvPr id="3072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A2CE035-3C68-5B45-B188-8DF9E54F0529}" type="slidenum">
              <a:rPr lang="en-GB" sz="1200"/>
              <a:pPr eaLnBrk="1" hangingPunct="1"/>
              <a:t>3</a:t>
            </a:fld>
            <a:endParaRPr lang="en-GB"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730B96-B1CF-4E4B-AD86-1CF3444C8D4E}" type="slidenum">
              <a:rPr lang="en-US" smtClean="0"/>
              <a:t>4</a:t>
            </a:fld>
            <a:endParaRPr lang="en-US"/>
          </a:p>
        </p:txBody>
      </p:sp>
    </p:spTree>
    <p:extLst>
      <p:ext uri="{BB962C8B-B14F-4D97-AF65-F5344CB8AC3E}">
        <p14:creationId xmlns:p14="http://schemas.microsoft.com/office/powerpoint/2010/main" val="1468523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730B96-B1CF-4E4B-AD86-1CF3444C8D4E}" type="slidenum">
              <a:rPr lang="en-US" smtClean="0"/>
              <a:t>5</a:t>
            </a:fld>
            <a:endParaRPr lang="en-US"/>
          </a:p>
        </p:txBody>
      </p:sp>
    </p:spTree>
    <p:extLst>
      <p:ext uri="{BB962C8B-B14F-4D97-AF65-F5344CB8AC3E}">
        <p14:creationId xmlns:p14="http://schemas.microsoft.com/office/powerpoint/2010/main" val="2411487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730B96-B1CF-4E4B-AD86-1CF3444C8D4E}" type="slidenum">
              <a:rPr lang="en-US" smtClean="0"/>
              <a:t>6</a:t>
            </a:fld>
            <a:endParaRPr lang="en-US"/>
          </a:p>
        </p:txBody>
      </p:sp>
    </p:spTree>
    <p:extLst>
      <p:ext uri="{BB962C8B-B14F-4D97-AF65-F5344CB8AC3E}">
        <p14:creationId xmlns:p14="http://schemas.microsoft.com/office/powerpoint/2010/main" val="1171446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8914"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atin typeface="Calibri" charset="0"/>
              </a:rPr>
              <a:t>Something very humbling to recognise that God is origin, architect and controller of mission.</a:t>
            </a:r>
          </a:p>
          <a:p>
            <a:pPr eaLnBrk="1" hangingPunct="1">
              <a:spcBef>
                <a:spcPct val="0"/>
              </a:spcBef>
            </a:pPr>
            <a:r>
              <a:rPr lang="en-GB">
                <a:latin typeface="Calibri" charset="0"/>
              </a:rPr>
              <a:t>Church is the product of God</a:t>
            </a:r>
            <a:r>
              <a:rPr lang="ja-JP" altLang="en-GB">
                <a:latin typeface="Calibri" charset="0"/>
              </a:rPr>
              <a:t>’</a:t>
            </a:r>
            <a:r>
              <a:rPr lang="en-GB" altLang="ja-JP">
                <a:latin typeface="Calibri" charset="0"/>
              </a:rPr>
              <a:t>s mission</a:t>
            </a:r>
          </a:p>
          <a:p>
            <a:pPr eaLnBrk="1" hangingPunct="1">
              <a:spcBef>
                <a:spcPct val="0"/>
              </a:spcBef>
            </a:pPr>
            <a:r>
              <a:rPr lang="en-GB">
                <a:latin typeface="Calibri" charset="0"/>
              </a:rPr>
              <a:t>Kirk says </a:t>
            </a:r>
            <a:r>
              <a:rPr lang="ja-JP" altLang="en-GB">
                <a:latin typeface="Calibri" charset="0"/>
              </a:rPr>
              <a:t>‘</a:t>
            </a:r>
            <a:r>
              <a:rPr lang="en-GB" altLang="ja-JP">
                <a:latin typeface="Calibri" charset="0"/>
              </a:rPr>
              <a:t>The church</a:t>
            </a:r>
            <a:r>
              <a:rPr lang="ja-JP" altLang="en-GB">
                <a:latin typeface="Calibri" charset="0"/>
              </a:rPr>
              <a:t>’</a:t>
            </a:r>
            <a:r>
              <a:rPr lang="en-GB" altLang="ja-JP">
                <a:latin typeface="Calibri" charset="0"/>
              </a:rPr>
              <a:t>s goal is not self replication or numerical growth. The church is to </a:t>
            </a:r>
            <a:r>
              <a:rPr lang="ja-JP" altLang="en-GB">
                <a:latin typeface="Calibri" charset="0"/>
              </a:rPr>
              <a:t>‘</a:t>
            </a:r>
            <a:r>
              <a:rPr lang="en-GB" altLang="ja-JP">
                <a:latin typeface="Calibri" charset="0"/>
              </a:rPr>
              <a:t>a witness to the meaning and relevance of the Kingdom – to be an emissary of the Kingdom</a:t>
            </a:r>
            <a:r>
              <a:rPr lang="ja-JP" altLang="en-GB">
                <a:latin typeface="Calibri" charset="0"/>
              </a:rPr>
              <a:t>’</a:t>
            </a:r>
            <a:r>
              <a:rPr lang="en-GB" altLang="ja-JP">
                <a:latin typeface="Calibri" charset="0"/>
              </a:rPr>
              <a:t>  What is Mission – Theological Explorations 1999.</a:t>
            </a:r>
          </a:p>
          <a:p>
            <a:pPr eaLnBrk="1" hangingPunct="1">
              <a:spcBef>
                <a:spcPct val="0"/>
              </a:spcBef>
            </a:pPr>
            <a:r>
              <a:rPr lang="en-GB">
                <a:latin typeface="Calibri" charset="0"/>
              </a:rPr>
              <a:t>God involves himself in human history and with human affairs, even at times doing so through foreign agents or powers – Isaiah, Jeremiah, Ezekiel.</a:t>
            </a:r>
          </a:p>
          <a:p>
            <a:pPr eaLnBrk="1" hangingPunct="1">
              <a:spcBef>
                <a:spcPct val="0"/>
              </a:spcBef>
            </a:pPr>
            <a:r>
              <a:rPr lang="en-GB">
                <a:latin typeface="Calibri" charset="0"/>
              </a:rPr>
              <a:t>We can</a:t>
            </a:r>
            <a:r>
              <a:rPr lang="ja-JP" altLang="en-GB">
                <a:latin typeface="Calibri" charset="0"/>
              </a:rPr>
              <a:t>’</a:t>
            </a:r>
            <a:r>
              <a:rPr lang="en-GB" altLang="ja-JP">
                <a:latin typeface="Calibri" charset="0"/>
              </a:rPr>
              <a:t>t ignore John 20:21 – church</a:t>
            </a:r>
            <a:r>
              <a:rPr lang="ja-JP" altLang="en-GB">
                <a:latin typeface="Calibri" charset="0"/>
              </a:rPr>
              <a:t>’</a:t>
            </a:r>
            <a:r>
              <a:rPr lang="en-GB" altLang="ja-JP">
                <a:latin typeface="Calibri" charset="0"/>
              </a:rPr>
              <a:t>s task is specific and divinely mandated. Job is to share the Good news of Jesus to people of all nations, but it also includes recognising where God is at work through non-church forces and discerning where it must participate and encourage. </a:t>
            </a:r>
          </a:p>
          <a:p>
            <a:pPr eaLnBrk="1" hangingPunct="1">
              <a:spcBef>
                <a:spcPct val="0"/>
              </a:spcBef>
            </a:pPr>
            <a:endParaRPr lang="en-GB">
              <a:latin typeface="Calibri" charset="0"/>
            </a:endParaRPr>
          </a:p>
          <a:p>
            <a:pPr eaLnBrk="1" hangingPunct="1">
              <a:spcBef>
                <a:spcPct val="0"/>
              </a:spcBef>
            </a:pPr>
            <a:r>
              <a:rPr lang="en-GB">
                <a:latin typeface="Calibri" charset="0"/>
              </a:rPr>
              <a:t>When we consider contemporary forms of mission we face a contradiction – what we should do, what issues church should address, what mission we should be inolved in then we are setting the agenda ourselves again.</a:t>
            </a:r>
          </a:p>
          <a:p>
            <a:pPr eaLnBrk="1" hangingPunct="1">
              <a:spcBef>
                <a:spcPct val="0"/>
              </a:spcBef>
            </a:pPr>
            <a:r>
              <a:rPr lang="en-GB">
                <a:latin typeface="Calibri" charset="0"/>
              </a:rPr>
              <a:t>Characterisitcs of mission? </a:t>
            </a:r>
          </a:p>
        </p:txBody>
      </p:sp>
      <p:sp>
        <p:nvSpPr>
          <p:cNvPr id="38915"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15FC4BD-3CC9-7840-8420-E30A88EEBC26}" type="slidenum">
              <a:rPr lang="en-GB" sz="1200"/>
              <a:pPr eaLnBrk="1" hangingPunct="1"/>
              <a:t>7</a:t>
            </a:fld>
            <a:endParaRPr lang="en-GB"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2"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dirty="0">
                <a:latin typeface="Calibri" charset="0"/>
              </a:rPr>
              <a:t>Holistic mission – where the Good news impacts all areas of a person</a:t>
            </a:r>
            <a:r>
              <a:rPr lang="ja-JP" altLang="en-GB" dirty="0">
                <a:latin typeface="Calibri" charset="0"/>
              </a:rPr>
              <a:t>’</a:t>
            </a:r>
            <a:r>
              <a:rPr lang="en-GB" altLang="ja-JP" dirty="0">
                <a:latin typeface="Calibri" charset="0"/>
              </a:rPr>
              <a:t>s life. Goldsmith</a:t>
            </a:r>
            <a:r>
              <a:rPr lang="ja-JP" altLang="en-GB" dirty="0">
                <a:latin typeface="Calibri" charset="0"/>
              </a:rPr>
              <a:t>’</a:t>
            </a:r>
            <a:r>
              <a:rPr lang="en-GB" altLang="ja-JP" dirty="0">
                <a:latin typeface="Calibri" charset="0"/>
              </a:rPr>
              <a:t>s definition spiritual + social + environmental (2008)</a:t>
            </a:r>
          </a:p>
          <a:p>
            <a:pPr eaLnBrk="1" hangingPunct="1">
              <a:spcBef>
                <a:spcPct val="0"/>
              </a:spcBef>
            </a:pPr>
            <a:r>
              <a:rPr lang="en-GB" dirty="0">
                <a:latin typeface="Calibri" charset="0"/>
              </a:rPr>
              <a:t>Stops division between sacred and secular – recognises God</a:t>
            </a:r>
            <a:r>
              <a:rPr lang="ja-JP" altLang="en-GB" dirty="0">
                <a:latin typeface="Calibri" charset="0"/>
              </a:rPr>
              <a:t>’</a:t>
            </a:r>
            <a:r>
              <a:rPr lang="en-GB" altLang="ja-JP" dirty="0">
                <a:latin typeface="Calibri" charset="0"/>
              </a:rPr>
              <a:t>s interest in restoration of humanity, integrity of human personhood, biblical emphasis on the inseparability of spiritual and material.</a:t>
            </a:r>
          </a:p>
          <a:p>
            <a:pPr eaLnBrk="1" hangingPunct="1">
              <a:spcBef>
                <a:spcPct val="0"/>
              </a:spcBef>
            </a:pPr>
            <a:endParaRPr lang="en-GB" altLang="ja-JP" dirty="0">
              <a:latin typeface="Calibri" charset="0"/>
            </a:endParaRPr>
          </a:p>
          <a:p>
            <a:pPr eaLnBrk="1" hangingPunct="1">
              <a:spcBef>
                <a:spcPct val="0"/>
              </a:spcBef>
            </a:pPr>
            <a:r>
              <a:rPr lang="en-GB" dirty="0">
                <a:latin typeface="Calibri" charset="0"/>
              </a:rPr>
              <a:t>Biblical message shard in a form appropriate to the culture – form of church, its theology and hermeneutics, missiology need to develop according to context</a:t>
            </a:r>
          </a:p>
          <a:p>
            <a:pPr eaLnBrk="1" hangingPunct="1">
              <a:spcBef>
                <a:spcPct val="0"/>
              </a:spcBef>
            </a:pPr>
            <a:endParaRPr lang="en-GB" dirty="0">
              <a:latin typeface="Calibri" charset="0"/>
            </a:endParaRPr>
          </a:p>
          <a:p>
            <a:pPr eaLnBrk="1" hangingPunct="1">
              <a:spcBef>
                <a:spcPct val="0"/>
              </a:spcBef>
            </a:pPr>
            <a:endParaRPr lang="en-GB" dirty="0">
              <a:latin typeface="Calibri" charset="0"/>
            </a:endParaRPr>
          </a:p>
        </p:txBody>
      </p:sp>
      <p:sp>
        <p:nvSpPr>
          <p:cNvPr id="40963"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C7E95AA-2B7F-DB4E-9D2E-CAA3D80DE1EA}" type="slidenum">
              <a:rPr lang="en-GB" sz="1200"/>
              <a:pPr eaLnBrk="1" hangingPunct="1"/>
              <a:t>8</a:t>
            </a:fld>
            <a:endParaRPr lang="en-GB"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Children as objects of God’s mission – more than a people group who have to be targeted</a:t>
            </a:r>
            <a:r>
              <a:rPr lang="en-US" baseline="0" dirty="0"/>
              <a:t> with God’s mission</a:t>
            </a:r>
          </a:p>
          <a:p>
            <a:endParaRPr lang="en-US" baseline="0" dirty="0"/>
          </a:p>
          <a:p>
            <a:r>
              <a:rPr lang="en-US" baseline="0" dirty="0"/>
              <a:t>Think of children in the Bible who were part of God’s mission – Samuel, David, Boy with packed lunch, </a:t>
            </a:r>
            <a:r>
              <a:rPr lang="en-US" baseline="0" dirty="0" err="1"/>
              <a:t>Naaman’s</a:t>
            </a:r>
            <a:r>
              <a:rPr lang="en-US" baseline="0" dirty="0"/>
              <a:t> servant girl, Josiah</a:t>
            </a:r>
            <a:endParaRPr lang="en-US" dirty="0"/>
          </a:p>
        </p:txBody>
      </p:sp>
      <p:sp>
        <p:nvSpPr>
          <p:cNvPr id="4" name="Slide Number Placeholder 3"/>
          <p:cNvSpPr>
            <a:spLocks noGrp="1"/>
          </p:cNvSpPr>
          <p:nvPr>
            <p:ph type="sldNum" sz="quarter" idx="10"/>
          </p:nvPr>
        </p:nvSpPr>
        <p:spPr/>
        <p:txBody>
          <a:bodyPr/>
          <a:lstStyle/>
          <a:p>
            <a:fld id="{C70BB554-EEEA-0C4F-9CC0-1801E916EAD8}" type="slidenum">
              <a:rPr lang="en-US" smtClean="0"/>
              <a:t>9</a:t>
            </a:fld>
            <a:endParaRPr lang="en-US"/>
          </a:p>
        </p:txBody>
      </p:sp>
    </p:spTree>
    <p:extLst>
      <p:ext uri="{BB962C8B-B14F-4D97-AF65-F5344CB8AC3E}">
        <p14:creationId xmlns:p14="http://schemas.microsoft.com/office/powerpoint/2010/main" val="2526123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3205505A-AEFC-3F4E-A91F-552316D8E3F4}"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3643876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205505A-AEFC-3F4E-A91F-552316D8E3F4}"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64178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205505A-AEFC-3F4E-A91F-552316D8E3F4}"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4268807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3205505A-AEFC-3F4E-A91F-552316D8E3F4}"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403632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205505A-AEFC-3F4E-A91F-552316D8E3F4}" type="datetimeFigureOut">
              <a:rPr lang="en-US" smtClean="0"/>
              <a:t>6/11/19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170787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3205505A-AEFC-3F4E-A91F-552316D8E3F4}" type="datetimeFigureOut">
              <a:rPr lang="en-US" smtClean="0"/>
              <a:t>6/11/19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1952210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3205505A-AEFC-3F4E-A91F-552316D8E3F4}" type="datetimeFigureOut">
              <a:rPr lang="en-US" smtClean="0"/>
              <a:t>6/11/19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17271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3205505A-AEFC-3F4E-A91F-552316D8E3F4}" type="datetimeFigureOut">
              <a:rPr lang="en-US" smtClean="0"/>
              <a:t>6/11/19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192197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5505A-AEFC-3F4E-A91F-552316D8E3F4}" type="datetimeFigureOut">
              <a:rPr lang="en-US" smtClean="0"/>
              <a:t>6/11/19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876756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205505A-AEFC-3F4E-A91F-552316D8E3F4}" type="datetimeFigureOut">
              <a:rPr lang="en-US" smtClean="0"/>
              <a:t>6/11/19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3338087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3205505A-AEFC-3F4E-A91F-552316D8E3F4}" type="datetimeFigureOut">
              <a:rPr lang="en-US" smtClean="0"/>
              <a:t>6/11/19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17A31-2564-4B4F-8D27-E115D1999B69}" type="slidenum">
              <a:rPr lang="en-US" smtClean="0"/>
              <a:t>‹#›</a:t>
            </a:fld>
            <a:endParaRPr lang="en-US"/>
          </a:p>
        </p:txBody>
      </p:sp>
    </p:spTree>
    <p:extLst>
      <p:ext uri="{BB962C8B-B14F-4D97-AF65-F5344CB8AC3E}">
        <p14:creationId xmlns:p14="http://schemas.microsoft.com/office/powerpoint/2010/main" val="209158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05505A-AEFC-3F4E-A91F-552316D8E3F4}" type="datetimeFigureOut">
              <a:rPr lang="en-US" smtClean="0"/>
              <a:t>6/11/19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17A31-2564-4B4F-8D27-E115D1999B69}" type="slidenum">
              <a:rPr lang="en-US" smtClean="0"/>
              <a:t>‹#›</a:t>
            </a:fld>
            <a:endParaRPr lang="en-US"/>
          </a:p>
        </p:txBody>
      </p:sp>
    </p:spTree>
    <p:extLst>
      <p:ext uri="{BB962C8B-B14F-4D97-AF65-F5344CB8AC3E}">
        <p14:creationId xmlns:p14="http://schemas.microsoft.com/office/powerpoint/2010/main" val="2661927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361"/>
            <a:ext cx="7772400" cy="1470025"/>
          </a:xfrm>
        </p:spPr>
        <p:txBody>
          <a:bodyPr/>
          <a:lstStyle/>
          <a:p>
            <a:r>
              <a:rPr lang="en-US" dirty="0"/>
              <a:t>Children and the </a:t>
            </a:r>
            <a:r>
              <a:rPr lang="en-US" dirty="0" err="1"/>
              <a:t>Missio</a:t>
            </a:r>
            <a:r>
              <a:rPr lang="en-US" dirty="0"/>
              <a:t> Dei</a:t>
            </a:r>
          </a:p>
        </p:txBody>
      </p:sp>
      <p:sp>
        <p:nvSpPr>
          <p:cNvPr id="3" name="Subtitle 2"/>
          <p:cNvSpPr>
            <a:spLocks noGrp="1"/>
          </p:cNvSpPr>
          <p:nvPr>
            <p:ph type="subTitle" idx="1"/>
          </p:nvPr>
        </p:nvSpPr>
        <p:spPr>
          <a:xfrm>
            <a:off x="1371600" y="4762500"/>
            <a:ext cx="6400800" cy="1752600"/>
          </a:xfrm>
        </p:spPr>
        <p:txBody>
          <a:bodyPr/>
          <a:lstStyle/>
          <a:p>
            <a:r>
              <a:rPr lang="en-US" dirty="0"/>
              <a:t>Sharon Prior</a:t>
            </a:r>
          </a:p>
          <a:p>
            <a:r>
              <a:rPr lang="en-US" dirty="0"/>
              <a:t>Moorlands College</a:t>
            </a:r>
          </a:p>
        </p:txBody>
      </p:sp>
      <p:pic>
        <p:nvPicPr>
          <p:cNvPr id="4" name="Picture 3"/>
          <p:cNvPicPr>
            <a:picLocks noChangeAspect="1"/>
          </p:cNvPicPr>
          <p:nvPr/>
        </p:nvPicPr>
        <p:blipFill>
          <a:blip r:embed="rId3"/>
          <a:stretch>
            <a:fillRect/>
          </a:stretch>
        </p:blipFill>
        <p:spPr>
          <a:xfrm>
            <a:off x="2770892" y="1226101"/>
            <a:ext cx="3814585" cy="3536399"/>
          </a:xfrm>
          <a:prstGeom prst="rect">
            <a:avLst/>
          </a:prstGeom>
        </p:spPr>
      </p:pic>
    </p:spTree>
    <p:extLst>
      <p:ext uri="{BB962C8B-B14F-4D97-AF65-F5344CB8AC3E}">
        <p14:creationId xmlns:p14="http://schemas.microsoft.com/office/powerpoint/2010/main" val="774143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198833" cy="4525963"/>
          </a:xfrm>
        </p:spPr>
        <p:txBody>
          <a:bodyPr/>
          <a:lstStyle/>
          <a:p>
            <a:r>
              <a:rPr lang="en-US" dirty="0"/>
              <a:t>Gathered Church</a:t>
            </a:r>
          </a:p>
          <a:p>
            <a:endParaRPr lang="en-US" dirty="0"/>
          </a:p>
          <a:p>
            <a:endParaRPr lang="en-US" dirty="0"/>
          </a:p>
          <a:p>
            <a:endParaRPr lang="en-US" dirty="0"/>
          </a:p>
          <a:p>
            <a:r>
              <a:rPr lang="en-US" dirty="0"/>
              <a:t>Scattered Church</a:t>
            </a:r>
          </a:p>
        </p:txBody>
      </p:sp>
      <p:sp>
        <p:nvSpPr>
          <p:cNvPr id="4" name="TextBox 3"/>
          <p:cNvSpPr txBox="1"/>
          <p:nvPr/>
        </p:nvSpPr>
        <p:spPr>
          <a:xfrm>
            <a:off x="4656032" y="6330"/>
            <a:ext cx="4487967" cy="3170099"/>
          </a:xfrm>
          <a:prstGeom prst="rect">
            <a:avLst/>
          </a:prstGeom>
          <a:noFill/>
        </p:spPr>
        <p:txBody>
          <a:bodyPr wrap="square" rtlCol="0">
            <a:spAutoFit/>
          </a:bodyPr>
          <a:lstStyle/>
          <a:p>
            <a:r>
              <a:rPr lang="en-US" sz="4000" dirty="0">
                <a:solidFill>
                  <a:srgbClr val="FF0000"/>
                </a:solidFill>
              </a:rPr>
              <a:t>………........</a:t>
            </a:r>
            <a:r>
              <a:rPr lang="en-US" sz="4000" dirty="0">
                <a:solidFill>
                  <a:schemeClr val="accent1">
                    <a:lumMod val="50000"/>
                  </a:schemeClr>
                </a:solidFill>
              </a:rPr>
              <a:t>.................</a:t>
            </a:r>
            <a:r>
              <a:rPr lang="en-US" sz="4000" dirty="0">
                <a:solidFill>
                  <a:srgbClr val="008000"/>
                </a:solidFill>
              </a:rPr>
              <a:t> </a:t>
            </a:r>
          </a:p>
          <a:p>
            <a:r>
              <a:rPr lang="en-US" sz="4000" dirty="0">
                <a:solidFill>
                  <a:srgbClr val="FF0000"/>
                </a:solidFill>
              </a:rPr>
              <a:t>……………</a:t>
            </a:r>
            <a:r>
              <a:rPr lang="en-US" sz="4000" dirty="0">
                <a:solidFill>
                  <a:schemeClr val="accent1">
                    <a:lumMod val="50000"/>
                  </a:schemeClr>
                </a:solidFill>
              </a:rPr>
              <a:t>…………………</a:t>
            </a:r>
            <a:r>
              <a:rPr lang="en-US" sz="4000" dirty="0">
                <a:solidFill>
                  <a:srgbClr val="008000"/>
                </a:solidFill>
              </a:rPr>
              <a:t> </a:t>
            </a:r>
          </a:p>
          <a:p>
            <a:r>
              <a:rPr lang="en-US" sz="4000" dirty="0">
                <a:solidFill>
                  <a:srgbClr val="FF0000"/>
                </a:solidFill>
              </a:rPr>
              <a:t>………</a:t>
            </a:r>
            <a:r>
              <a:rPr lang="en-US" sz="4000" dirty="0">
                <a:solidFill>
                  <a:schemeClr val="accent1">
                    <a:lumMod val="50000"/>
                  </a:schemeClr>
                </a:solidFill>
              </a:rPr>
              <a:t>………………………</a:t>
            </a:r>
            <a:r>
              <a:rPr lang="en-US" sz="4000" dirty="0">
                <a:solidFill>
                  <a:srgbClr val="008000"/>
                </a:solidFill>
              </a:rPr>
              <a:t> </a:t>
            </a:r>
          </a:p>
          <a:p>
            <a:r>
              <a:rPr lang="en-US" sz="4000" dirty="0">
                <a:solidFill>
                  <a:srgbClr val="FF0000"/>
                </a:solidFill>
              </a:rPr>
              <a:t>……</a:t>
            </a:r>
            <a:r>
              <a:rPr lang="en-US" sz="4000" dirty="0">
                <a:solidFill>
                  <a:schemeClr val="accent1">
                    <a:lumMod val="50000"/>
                  </a:schemeClr>
                </a:solidFill>
              </a:rPr>
              <a:t>…………………………</a:t>
            </a:r>
            <a:r>
              <a:rPr lang="en-US" sz="4000" dirty="0">
                <a:solidFill>
                  <a:srgbClr val="008000"/>
                </a:solidFill>
              </a:rPr>
              <a:t> </a:t>
            </a:r>
          </a:p>
          <a:p>
            <a:r>
              <a:rPr lang="en-US" sz="4000" dirty="0">
                <a:solidFill>
                  <a:srgbClr val="FF0000"/>
                </a:solidFill>
              </a:rPr>
              <a:t>…</a:t>
            </a:r>
            <a:r>
              <a:rPr lang="en-US" sz="4000" dirty="0">
                <a:solidFill>
                  <a:schemeClr val="accent1">
                    <a:lumMod val="50000"/>
                  </a:schemeClr>
                </a:solidFill>
              </a:rPr>
              <a:t>……………………………</a:t>
            </a:r>
          </a:p>
        </p:txBody>
      </p:sp>
      <p:sp>
        <p:nvSpPr>
          <p:cNvPr id="6" name="TextBox 5"/>
          <p:cNvSpPr txBox="1"/>
          <p:nvPr/>
        </p:nvSpPr>
        <p:spPr>
          <a:xfrm>
            <a:off x="4656033" y="3535423"/>
            <a:ext cx="4257655" cy="3447098"/>
          </a:xfrm>
          <a:prstGeom prst="rect">
            <a:avLst/>
          </a:prstGeom>
          <a:noFill/>
        </p:spPr>
        <p:txBody>
          <a:bodyPr wrap="square" rtlCol="0">
            <a:spAutoFit/>
          </a:bodyPr>
          <a:lstStyle/>
          <a:p>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p>
          <a:p>
            <a:r>
              <a:rPr lang="en-US" sz="4000" dirty="0">
                <a:solidFill>
                  <a:schemeClr val="accent1">
                    <a:lumMod val="50000"/>
                  </a:schemeClr>
                </a:solidFill>
              </a:rPr>
              <a:t>…</a:t>
            </a:r>
            <a:r>
              <a:rPr lang="en-US" sz="4000" dirty="0">
                <a:solidFill>
                  <a:srgbClr val="FF0000"/>
                </a:solidFill>
              </a:rPr>
              <a:t>…</a:t>
            </a:r>
            <a:r>
              <a:rPr lang="en-US" sz="4000" dirty="0">
                <a:solidFill>
                  <a:schemeClr val="tx2">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p>
          <a:p>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p>
          <a:p>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p>
          <a:p>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r>
              <a:rPr lang="en-US" sz="4000" dirty="0">
                <a:solidFill>
                  <a:srgbClr val="FF0000"/>
                </a:solidFill>
              </a:rPr>
              <a:t>…</a:t>
            </a:r>
            <a:r>
              <a:rPr lang="en-US" sz="4000" dirty="0">
                <a:solidFill>
                  <a:schemeClr val="accent1">
                    <a:lumMod val="50000"/>
                  </a:schemeClr>
                </a:solidFill>
              </a:rPr>
              <a:t>…….</a:t>
            </a:r>
          </a:p>
          <a:p>
            <a:endParaRPr lang="en-US" dirty="0">
              <a:solidFill>
                <a:srgbClr val="008000"/>
              </a:solidFill>
            </a:endParaRPr>
          </a:p>
        </p:txBody>
      </p:sp>
    </p:spTree>
    <p:extLst>
      <p:ext uri="{BB962C8B-B14F-4D97-AF65-F5344CB8AC3E}">
        <p14:creationId xmlns:p14="http://schemas.microsoft.com/office/powerpoint/2010/main" val="1523594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325663" cy="4525963"/>
          </a:xfrm>
        </p:spPr>
        <p:txBody>
          <a:bodyPr/>
          <a:lstStyle/>
          <a:p>
            <a:r>
              <a:rPr lang="en-US" dirty="0"/>
              <a:t>Convert and Retain</a:t>
            </a:r>
          </a:p>
          <a:p>
            <a:endParaRPr lang="en-US" dirty="0"/>
          </a:p>
          <a:p>
            <a:pPr marL="0" indent="0" algn="ctr">
              <a:buNone/>
            </a:pPr>
            <a:r>
              <a:rPr lang="en-US" dirty="0"/>
              <a:t>OR</a:t>
            </a:r>
          </a:p>
          <a:p>
            <a:pPr marL="0" indent="0">
              <a:buNone/>
            </a:pPr>
            <a:endParaRPr lang="en-US" dirty="0"/>
          </a:p>
          <a:p>
            <a:r>
              <a:rPr lang="en-US" dirty="0"/>
              <a:t>Train and release</a:t>
            </a:r>
          </a:p>
        </p:txBody>
      </p:sp>
    </p:spTree>
    <p:extLst>
      <p:ext uri="{BB962C8B-B14F-4D97-AF65-F5344CB8AC3E}">
        <p14:creationId xmlns:p14="http://schemas.microsoft.com/office/powerpoint/2010/main" val="2532196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might this affect children’s ministry?</a:t>
            </a:r>
          </a:p>
        </p:txBody>
      </p:sp>
      <p:sp>
        <p:nvSpPr>
          <p:cNvPr id="3" name="Content Placeholder 2"/>
          <p:cNvSpPr>
            <a:spLocks noGrp="1"/>
          </p:cNvSpPr>
          <p:nvPr>
            <p:ph idx="1"/>
          </p:nvPr>
        </p:nvSpPr>
        <p:spPr>
          <a:xfrm>
            <a:off x="457200" y="1600200"/>
            <a:ext cx="4198833" cy="4525963"/>
          </a:xfrm>
        </p:spPr>
        <p:txBody>
          <a:bodyPr/>
          <a:lstStyle/>
          <a:p>
            <a:pPr marL="0" indent="0">
              <a:buNone/>
            </a:pPr>
            <a:endParaRPr lang="en-US" dirty="0"/>
          </a:p>
          <a:p>
            <a:pPr marL="0" indent="0" algn="ctr">
              <a:buNone/>
            </a:pPr>
            <a:r>
              <a:rPr lang="en-US" dirty="0"/>
              <a:t>How do we prepare children as God’s agents in the world?</a:t>
            </a:r>
          </a:p>
        </p:txBody>
      </p:sp>
    </p:spTree>
    <p:extLst>
      <p:ext uri="{BB962C8B-B14F-4D97-AF65-F5344CB8AC3E}">
        <p14:creationId xmlns:p14="http://schemas.microsoft.com/office/powerpoint/2010/main" val="225476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a:t>
            </a:r>
          </a:p>
        </p:txBody>
      </p:sp>
      <p:sp>
        <p:nvSpPr>
          <p:cNvPr id="3" name="Content Placeholder 2"/>
          <p:cNvSpPr>
            <a:spLocks noGrp="1"/>
          </p:cNvSpPr>
          <p:nvPr>
            <p:ph idx="1"/>
          </p:nvPr>
        </p:nvSpPr>
        <p:spPr/>
        <p:txBody>
          <a:bodyPr/>
          <a:lstStyle/>
          <a:p>
            <a:r>
              <a:rPr lang="en-US" dirty="0"/>
              <a:t>Listening</a:t>
            </a:r>
          </a:p>
          <a:p>
            <a:r>
              <a:rPr lang="en-US" dirty="0"/>
              <a:t>Exploration</a:t>
            </a:r>
          </a:p>
          <a:p>
            <a:r>
              <a:rPr lang="en-US" dirty="0"/>
              <a:t>Discovery</a:t>
            </a:r>
          </a:p>
          <a:p>
            <a:r>
              <a:rPr lang="en-US" dirty="0"/>
              <a:t>Appropriation</a:t>
            </a:r>
          </a:p>
          <a:p>
            <a:r>
              <a:rPr lang="en-US" dirty="0"/>
              <a:t>Action </a:t>
            </a:r>
          </a:p>
        </p:txBody>
      </p:sp>
    </p:spTree>
    <p:extLst>
      <p:ext uri="{BB962C8B-B14F-4D97-AF65-F5344CB8AC3E}">
        <p14:creationId xmlns:p14="http://schemas.microsoft.com/office/powerpoint/2010/main" val="4143603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Mission Theology</a:t>
            </a:r>
          </a:p>
        </p:txBody>
      </p:sp>
      <p:sp>
        <p:nvSpPr>
          <p:cNvPr id="3" name="Content Placeholder 2"/>
          <p:cNvSpPr>
            <a:spLocks noGrp="1"/>
          </p:cNvSpPr>
          <p:nvPr>
            <p:ph idx="1"/>
          </p:nvPr>
        </p:nvSpPr>
        <p:spPr>
          <a:xfrm>
            <a:off x="457200" y="1600200"/>
            <a:ext cx="4198833" cy="4525963"/>
          </a:xfrm>
        </p:spPr>
        <p:txBody>
          <a:bodyPr/>
          <a:lstStyle/>
          <a:p>
            <a:endParaRPr lang="en-US" dirty="0"/>
          </a:p>
          <a:p>
            <a:r>
              <a:rPr lang="en-US" dirty="0"/>
              <a:t>Church </a:t>
            </a:r>
            <a:r>
              <a:rPr lang="en-US" dirty="0" err="1"/>
              <a:t>Centred</a:t>
            </a:r>
            <a:endParaRPr lang="en-US" dirty="0"/>
          </a:p>
          <a:p>
            <a:endParaRPr lang="en-US" dirty="0"/>
          </a:p>
          <a:p>
            <a:r>
              <a:rPr lang="en-US" dirty="0" err="1"/>
              <a:t>Missio</a:t>
            </a:r>
            <a:r>
              <a:rPr lang="en-US" dirty="0"/>
              <a:t> Dei</a:t>
            </a:r>
          </a:p>
        </p:txBody>
      </p:sp>
      <p:pic>
        <p:nvPicPr>
          <p:cNvPr id="4" name="Picture 3"/>
          <p:cNvPicPr>
            <a:picLocks noChangeAspect="1"/>
          </p:cNvPicPr>
          <p:nvPr/>
        </p:nvPicPr>
        <p:blipFill>
          <a:blip r:embed="rId3"/>
          <a:stretch>
            <a:fillRect/>
          </a:stretch>
        </p:blipFill>
        <p:spPr>
          <a:xfrm>
            <a:off x="3890911" y="2407318"/>
            <a:ext cx="4795889" cy="1447452"/>
          </a:xfrm>
          <a:prstGeom prst="rect">
            <a:avLst/>
          </a:prstGeom>
        </p:spPr>
      </p:pic>
      <p:pic>
        <p:nvPicPr>
          <p:cNvPr id="5" name="Picture 4"/>
          <p:cNvPicPr>
            <a:picLocks noChangeAspect="1"/>
          </p:cNvPicPr>
          <p:nvPr/>
        </p:nvPicPr>
        <p:blipFill>
          <a:blip r:embed="rId4"/>
          <a:stretch>
            <a:fillRect/>
          </a:stretch>
        </p:blipFill>
        <p:spPr>
          <a:xfrm>
            <a:off x="3695155" y="4418421"/>
            <a:ext cx="1524000" cy="1905000"/>
          </a:xfrm>
          <a:prstGeom prst="rect">
            <a:avLst/>
          </a:prstGeom>
        </p:spPr>
      </p:pic>
    </p:spTree>
    <p:extLst>
      <p:ext uri="{BB962C8B-B14F-4D97-AF65-F5344CB8AC3E}">
        <p14:creationId xmlns:p14="http://schemas.microsoft.com/office/powerpoint/2010/main" val="98683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ctr" eaLnBrk="1" hangingPunct="1">
              <a:defRPr/>
            </a:pPr>
            <a:r>
              <a:rPr lang="en-GB">
                <a:latin typeface="Arial" charset="0"/>
                <a:cs typeface="+mj-cs"/>
              </a:rPr>
              <a:t>What is the </a:t>
            </a:r>
            <a:r>
              <a:rPr lang="ja-JP" altLang="en-GB">
                <a:latin typeface="Arial" charset="0"/>
                <a:cs typeface="+mj-cs"/>
              </a:rPr>
              <a:t>‘</a:t>
            </a:r>
            <a:r>
              <a:rPr lang="en-GB">
                <a:latin typeface="Arial" charset="0"/>
                <a:cs typeface="+mj-cs"/>
              </a:rPr>
              <a:t>missio Dei</a:t>
            </a:r>
            <a:r>
              <a:rPr lang="ja-JP" altLang="en-GB">
                <a:latin typeface="Arial" charset="0"/>
                <a:cs typeface="+mj-cs"/>
              </a:rPr>
              <a:t>’</a:t>
            </a:r>
            <a:r>
              <a:rPr lang="en-GB">
                <a:latin typeface="Arial" charset="0"/>
                <a:cs typeface="+mj-cs"/>
              </a:rPr>
              <a:t>?</a:t>
            </a:r>
          </a:p>
        </p:txBody>
      </p:sp>
      <p:sp>
        <p:nvSpPr>
          <p:cNvPr id="17411" name="Content Placeholder 2"/>
          <p:cNvSpPr>
            <a:spLocks noGrp="1"/>
          </p:cNvSpPr>
          <p:nvPr>
            <p:ph idx="1"/>
          </p:nvPr>
        </p:nvSpPr>
        <p:spPr>
          <a:xfrm>
            <a:off x="990600" y="1600200"/>
            <a:ext cx="8001000" cy="5068888"/>
          </a:xfrm>
        </p:spPr>
        <p:txBody>
          <a:bodyPr/>
          <a:lstStyle/>
          <a:p>
            <a:pPr marL="0" indent="0" eaLnBrk="1" hangingPunct="1">
              <a:buFontTx/>
              <a:buNone/>
              <a:defRPr/>
            </a:pPr>
            <a:endParaRPr lang="en-GB">
              <a:latin typeface="Arial" charset="0"/>
              <a:cs typeface="+mn-cs"/>
            </a:endParaRPr>
          </a:p>
          <a:p>
            <a:pPr marL="0" indent="0" algn="ctr" eaLnBrk="1" hangingPunct="1">
              <a:buFontTx/>
              <a:buNone/>
              <a:defRPr/>
            </a:pPr>
            <a:r>
              <a:rPr lang="en-GB">
                <a:latin typeface="Arial" charset="0"/>
                <a:cs typeface="+mn-cs"/>
              </a:rPr>
              <a:t>Mission is the initiative of the Triune God and not the church</a:t>
            </a:r>
          </a:p>
          <a:p>
            <a:pPr marL="0" indent="0" algn="ctr" eaLnBrk="1" hangingPunct="1">
              <a:buFontTx/>
              <a:buNone/>
              <a:defRPr/>
            </a:pPr>
            <a:endParaRPr lang="en-GB">
              <a:latin typeface="Arial" charset="0"/>
              <a:cs typeface="+mn-cs"/>
            </a:endParaRPr>
          </a:p>
          <a:p>
            <a:pPr marL="0" indent="0" algn="ctr" eaLnBrk="1" hangingPunct="1">
              <a:buFontTx/>
              <a:buNone/>
              <a:defRPr/>
            </a:pPr>
            <a:r>
              <a:rPr lang="ja-JP" altLang="en-GB">
                <a:latin typeface="Arial" charset="0"/>
                <a:cs typeface="+mn-cs"/>
              </a:rPr>
              <a:t>‘</a:t>
            </a:r>
            <a:r>
              <a:rPr lang="en-GB">
                <a:latin typeface="Arial" charset="0"/>
                <a:cs typeface="+mn-cs"/>
              </a:rPr>
              <a:t>Church</a:t>
            </a:r>
            <a:r>
              <a:rPr lang="ja-JP" altLang="en-GB">
                <a:latin typeface="Arial" charset="0"/>
                <a:cs typeface="+mn-cs"/>
              </a:rPr>
              <a:t>’</a:t>
            </a:r>
            <a:r>
              <a:rPr lang="en-GB">
                <a:latin typeface="Arial" charset="0"/>
                <a:cs typeface="+mn-cs"/>
              </a:rPr>
              <a:t>s mission should be continually renewed and reconceived</a:t>
            </a:r>
            <a:r>
              <a:rPr lang="ja-JP" altLang="en-GB">
                <a:latin typeface="Arial" charset="0"/>
                <a:cs typeface="+mn-cs"/>
              </a:rPr>
              <a:t>’</a:t>
            </a:r>
            <a:r>
              <a:rPr lang="en-GB">
                <a:latin typeface="Arial" charset="0"/>
                <a:cs typeface="+mn-cs"/>
              </a:rPr>
              <a:t> - Bosch</a:t>
            </a:r>
          </a:p>
        </p:txBody>
      </p:sp>
      <p:pic>
        <p:nvPicPr>
          <p:cNvPr id="29699" name="Picture 2" descr="U:\Sharon Prior\My Pictures\Mission possible.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4638" y="5084763"/>
            <a:ext cx="976312" cy="1171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6609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eaLnBrk="1" hangingPunct="1">
              <a:defRPr/>
            </a:pPr>
            <a:r>
              <a:rPr lang="en-GB">
                <a:latin typeface="Arial" charset="0"/>
                <a:cs typeface="+mj-cs"/>
              </a:rPr>
              <a:t>Definitions of missio Dei</a:t>
            </a:r>
          </a:p>
        </p:txBody>
      </p:sp>
      <p:sp>
        <p:nvSpPr>
          <p:cNvPr id="19459" name="Content Placeholder 2"/>
          <p:cNvSpPr>
            <a:spLocks noGrp="1"/>
          </p:cNvSpPr>
          <p:nvPr>
            <p:ph idx="1"/>
          </p:nvPr>
        </p:nvSpPr>
        <p:spPr/>
        <p:txBody>
          <a:bodyPr/>
          <a:lstStyle/>
          <a:p>
            <a:pPr marL="0" indent="0" eaLnBrk="1" hangingPunct="1">
              <a:buFontTx/>
              <a:buNone/>
              <a:defRPr/>
            </a:pPr>
            <a:r>
              <a:rPr lang="ja-JP" altLang="en-GB">
                <a:latin typeface="Arial" charset="0"/>
                <a:cs typeface="+mn-cs"/>
              </a:rPr>
              <a:t>‘</a:t>
            </a:r>
            <a:r>
              <a:rPr lang="en-GB">
                <a:latin typeface="Arial" charset="0"/>
                <a:cs typeface="+mn-cs"/>
              </a:rPr>
              <a:t>Mission is wherever God is at work fulfilling his missionary purposes</a:t>
            </a:r>
            <a:r>
              <a:rPr lang="ja-JP" altLang="en-GB">
                <a:latin typeface="Arial" charset="0"/>
                <a:cs typeface="+mn-cs"/>
              </a:rPr>
              <a:t>’</a:t>
            </a:r>
            <a:endParaRPr lang="en-GB">
              <a:latin typeface="Arial" charset="0"/>
              <a:cs typeface="+mn-cs"/>
            </a:endParaRPr>
          </a:p>
          <a:p>
            <a:pPr marL="0" indent="0" algn="r" eaLnBrk="1" hangingPunct="1">
              <a:buFontTx/>
              <a:buNone/>
              <a:defRPr/>
            </a:pPr>
            <a:r>
              <a:rPr lang="en-GB" sz="1400">
                <a:latin typeface="Arial" charset="0"/>
                <a:cs typeface="+mn-cs"/>
              </a:rPr>
              <a:t>Pachuau in </a:t>
            </a:r>
            <a:r>
              <a:rPr lang="ja-JP" altLang="en-GB" sz="1400">
                <a:latin typeface="Arial" charset="0"/>
                <a:cs typeface="+mn-cs"/>
              </a:rPr>
              <a:t>‘</a:t>
            </a:r>
            <a:r>
              <a:rPr lang="en-GB" sz="1400" i="1">
                <a:latin typeface="Arial" charset="0"/>
                <a:cs typeface="+mn-cs"/>
              </a:rPr>
              <a:t>Dictionary of Mission Theology</a:t>
            </a:r>
            <a:r>
              <a:rPr lang="ja-JP" altLang="en-GB" sz="1400">
                <a:latin typeface="Arial" charset="0"/>
                <a:cs typeface="+mn-cs"/>
              </a:rPr>
              <a:t>’</a:t>
            </a:r>
            <a:endParaRPr lang="en-GB" sz="1400">
              <a:latin typeface="Arial" charset="0"/>
              <a:cs typeface="+mn-cs"/>
            </a:endParaRPr>
          </a:p>
          <a:p>
            <a:pPr marL="0" indent="0" algn="r" eaLnBrk="1" hangingPunct="1">
              <a:buFontTx/>
              <a:buNone/>
              <a:defRPr/>
            </a:pPr>
            <a:endParaRPr lang="en-GB" sz="1400">
              <a:latin typeface="Arial" charset="0"/>
              <a:cs typeface="+mn-cs"/>
            </a:endParaRPr>
          </a:p>
          <a:p>
            <a:pPr marL="0" indent="0" eaLnBrk="1" hangingPunct="1">
              <a:buFontTx/>
              <a:buNone/>
              <a:defRPr/>
            </a:pPr>
            <a:r>
              <a:rPr lang="ja-JP" altLang="en-GB">
                <a:latin typeface="Arial" charset="0"/>
                <a:cs typeface="+mn-cs"/>
              </a:rPr>
              <a:t>‘</a:t>
            </a:r>
            <a:r>
              <a:rPr lang="en-GB">
                <a:latin typeface="Arial" charset="0"/>
                <a:cs typeface="+mn-cs"/>
              </a:rPr>
              <a:t>has been used by missiology… as a comprehensive concept that includes almost everything the church is supposed to do, or, even more, what God is doing</a:t>
            </a:r>
            <a:r>
              <a:rPr lang="ja-JP" altLang="en-GB">
                <a:latin typeface="Arial" charset="0"/>
                <a:cs typeface="+mn-cs"/>
              </a:rPr>
              <a:t>’</a:t>
            </a:r>
            <a:r>
              <a:rPr lang="en-GB">
                <a:latin typeface="Arial" charset="0"/>
                <a:cs typeface="+mn-cs"/>
              </a:rPr>
              <a:t>.</a:t>
            </a:r>
          </a:p>
          <a:p>
            <a:pPr marL="0" indent="0" algn="r" eaLnBrk="1" hangingPunct="1">
              <a:buFontTx/>
              <a:buNone/>
              <a:defRPr/>
            </a:pPr>
            <a:r>
              <a:rPr lang="en-GB" sz="1400">
                <a:latin typeface="Arial" charset="0"/>
                <a:cs typeface="+mn-cs"/>
              </a:rPr>
              <a:t>Engelsviken in </a:t>
            </a:r>
            <a:r>
              <a:rPr lang="ja-JP" altLang="en-GB" sz="1400" i="1">
                <a:latin typeface="Arial" charset="0"/>
                <a:cs typeface="+mn-cs"/>
              </a:rPr>
              <a:t>‘</a:t>
            </a:r>
            <a:r>
              <a:rPr lang="en-GB" sz="1400" i="1">
                <a:latin typeface="Arial" charset="0"/>
                <a:cs typeface="+mn-cs"/>
              </a:rPr>
              <a:t>International Review of Mission</a:t>
            </a:r>
            <a:r>
              <a:rPr lang="ja-JP" altLang="en-GB" sz="1400">
                <a:latin typeface="Arial" charset="0"/>
                <a:cs typeface="+mn-cs"/>
              </a:rPr>
              <a:t>’</a:t>
            </a:r>
            <a:r>
              <a:rPr lang="en-GB" sz="1400">
                <a:latin typeface="Arial" charset="0"/>
                <a:cs typeface="+mn-cs"/>
              </a:rPr>
              <a:t> 2003</a:t>
            </a:r>
          </a:p>
        </p:txBody>
      </p:sp>
    </p:spTree>
    <p:extLst>
      <p:ext uri="{BB962C8B-B14F-4D97-AF65-F5344CB8AC3E}">
        <p14:creationId xmlns:p14="http://schemas.microsoft.com/office/powerpoint/2010/main" val="3467790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eaLnBrk="1" hangingPunct="1">
              <a:defRPr/>
            </a:pPr>
            <a:r>
              <a:rPr lang="en-GB">
                <a:latin typeface="Arial" charset="0"/>
                <a:cs typeface="+mj-cs"/>
              </a:rPr>
              <a:t>Definitions of missio Dei</a:t>
            </a:r>
          </a:p>
        </p:txBody>
      </p:sp>
      <p:sp>
        <p:nvSpPr>
          <p:cNvPr id="21507" name="Content Placeholder 2"/>
          <p:cNvSpPr>
            <a:spLocks noGrp="1"/>
          </p:cNvSpPr>
          <p:nvPr>
            <p:ph idx="1"/>
          </p:nvPr>
        </p:nvSpPr>
        <p:spPr/>
        <p:txBody>
          <a:bodyPr/>
          <a:lstStyle/>
          <a:p>
            <a:pPr marL="0" indent="0" eaLnBrk="1" hangingPunct="1">
              <a:buFontTx/>
              <a:buNone/>
              <a:defRPr/>
            </a:pPr>
            <a:endParaRPr lang="en-GB">
              <a:latin typeface="Arial" charset="0"/>
              <a:cs typeface="+mn-cs"/>
            </a:endParaRPr>
          </a:p>
          <a:p>
            <a:pPr marL="0" indent="0" eaLnBrk="1" hangingPunct="1">
              <a:buFontTx/>
              <a:buNone/>
              <a:defRPr/>
            </a:pPr>
            <a:r>
              <a:rPr lang="ja-JP" altLang="en-GB">
                <a:latin typeface="Arial" charset="0"/>
                <a:cs typeface="+mn-cs"/>
              </a:rPr>
              <a:t>‘</a:t>
            </a:r>
            <a:r>
              <a:rPr lang="en-GB">
                <a:latin typeface="Arial" charset="0"/>
                <a:cs typeface="+mn-cs"/>
              </a:rPr>
              <a:t>the idea of God</a:t>
            </a:r>
            <a:r>
              <a:rPr lang="ja-JP" altLang="en-GB">
                <a:latin typeface="Arial" charset="0"/>
                <a:cs typeface="+mn-cs"/>
              </a:rPr>
              <a:t>’</a:t>
            </a:r>
            <a:r>
              <a:rPr lang="en-GB">
                <a:latin typeface="Arial" charset="0"/>
                <a:cs typeface="+mn-cs"/>
              </a:rPr>
              <a:t>s nature and expression extended to and stamped upon the world. God the Father sends God the Son who sends God the Holy Spirit; all three send the church</a:t>
            </a:r>
            <a:r>
              <a:rPr lang="ja-JP" altLang="en-GB">
                <a:latin typeface="Arial" charset="0"/>
                <a:cs typeface="+mn-cs"/>
              </a:rPr>
              <a:t>’</a:t>
            </a:r>
            <a:r>
              <a:rPr lang="en-GB">
                <a:latin typeface="Arial" charset="0"/>
                <a:cs typeface="+mn-cs"/>
              </a:rPr>
              <a:t>.</a:t>
            </a:r>
          </a:p>
          <a:p>
            <a:pPr marL="0" indent="0" eaLnBrk="1" hangingPunct="1">
              <a:buFontTx/>
              <a:buNone/>
              <a:defRPr/>
            </a:pPr>
            <a:endParaRPr lang="en-GB">
              <a:latin typeface="Arial" charset="0"/>
              <a:cs typeface="+mn-cs"/>
            </a:endParaRPr>
          </a:p>
          <a:p>
            <a:pPr marL="0" indent="0" algn="r" eaLnBrk="1" hangingPunct="1">
              <a:buFontTx/>
              <a:buNone/>
              <a:defRPr/>
            </a:pPr>
            <a:r>
              <a:rPr lang="en-GB" sz="1400">
                <a:latin typeface="Arial" charset="0"/>
                <a:cs typeface="+mn-cs"/>
              </a:rPr>
              <a:t>Steffen and Douglas in </a:t>
            </a:r>
            <a:r>
              <a:rPr lang="ja-JP" altLang="en-GB" sz="1400">
                <a:latin typeface="Arial" charset="0"/>
                <a:cs typeface="+mn-cs"/>
              </a:rPr>
              <a:t>‘</a:t>
            </a:r>
            <a:r>
              <a:rPr lang="en-GB" sz="1400" i="1">
                <a:latin typeface="Arial" charset="0"/>
                <a:cs typeface="+mn-cs"/>
              </a:rPr>
              <a:t>Encountering Missionary Life and Work: Preparing for Intercultural Ministry</a:t>
            </a:r>
            <a:r>
              <a:rPr lang="ja-JP" altLang="en-GB" sz="1400" i="1">
                <a:latin typeface="Arial" charset="0"/>
                <a:cs typeface="+mn-cs"/>
              </a:rPr>
              <a:t>’</a:t>
            </a:r>
            <a:r>
              <a:rPr lang="en-GB" sz="1400" i="1">
                <a:latin typeface="Arial" charset="0"/>
                <a:cs typeface="+mn-cs"/>
              </a:rPr>
              <a:t>.</a:t>
            </a:r>
            <a:endParaRPr lang="en-GB" sz="1400">
              <a:latin typeface="Arial" charset="0"/>
              <a:cs typeface="+mn-cs"/>
            </a:endParaRPr>
          </a:p>
        </p:txBody>
      </p:sp>
    </p:spTree>
    <p:extLst>
      <p:ext uri="{BB962C8B-B14F-4D97-AF65-F5344CB8AC3E}">
        <p14:creationId xmlns:p14="http://schemas.microsoft.com/office/powerpoint/2010/main" val="373787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defRPr/>
            </a:pPr>
            <a:r>
              <a:rPr lang="en-GB">
                <a:latin typeface="Arial" charset="0"/>
                <a:cs typeface="+mj-cs"/>
              </a:rPr>
              <a:t>Over to you…</a:t>
            </a:r>
          </a:p>
        </p:txBody>
      </p:sp>
      <p:sp>
        <p:nvSpPr>
          <p:cNvPr id="22531" name="Content Placeholder 2"/>
          <p:cNvSpPr>
            <a:spLocks noGrp="1"/>
          </p:cNvSpPr>
          <p:nvPr>
            <p:ph idx="1"/>
          </p:nvPr>
        </p:nvSpPr>
        <p:spPr/>
        <p:txBody>
          <a:bodyPr/>
          <a:lstStyle/>
          <a:p>
            <a:pPr marL="0" indent="0" eaLnBrk="1" hangingPunct="1">
              <a:buFontTx/>
              <a:buNone/>
              <a:defRPr/>
            </a:pPr>
            <a:endParaRPr lang="en-GB" dirty="0">
              <a:latin typeface="Arial" charset="0"/>
            </a:endParaRPr>
          </a:p>
          <a:p>
            <a:pPr marL="0" indent="0" algn="ctr" eaLnBrk="1" hangingPunct="1">
              <a:buFontTx/>
              <a:buNone/>
              <a:defRPr/>
            </a:pPr>
            <a:r>
              <a:rPr lang="en-GB" dirty="0">
                <a:latin typeface="Arial" charset="0"/>
                <a:cs typeface="+mn-cs"/>
              </a:rPr>
              <a:t>What might these definitions have to say to Children’s Ministry in the 21</a:t>
            </a:r>
            <a:r>
              <a:rPr lang="en-GB" baseline="30000" dirty="0">
                <a:latin typeface="Arial" charset="0"/>
                <a:cs typeface="+mn-cs"/>
              </a:rPr>
              <a:t>st</a:t>
            </a:r>
            <a:r>
              <a:rPr lang="en-GB" dirty="0">
                <a:latin typeface="Arial" charset="0"/>
                <a:cs typeface="+mn-cs"/>
              </a:rPr>
              <a:t> Century?</a:t>
            </a:r>
          </a:p>
          <a:p>
            <a:pPr marL="0" indent="0" eaLnBrk="1" hangingPunct="1">
              <a:buFontTx/>
              <a:buNone/>
              <a:defRPr/>
            </a:pPr>
            <a:endParaRPr lang="en-GB" dirty="0">
              <a:latin typeface="Arial" charset="0"/>
              <a:cs typeface="+mn-cs"/>
            </a:endParaRPr>
          </a:p>
          <a:p>
            <a:pPr marL="0" indent="0" eaLnBrk="1" hangingPunct="1">
              <a:buFontTx/>
              <a:buNone/>
              <a:defRPr/>
            </a:pPr>
            <a:endParaRPr lang="en-GB" dirty="0">
              <a:latin typeface="Arial" charset="0"/>
              <a:cs typeface="+mn-cs"/>
            </a:endParaRPr>
          </a:p>
        </p:txBody>
      </p:sp>
      <p:pic>
        <p:nvPicPr>
          <p:cNvPr id="36867" name="Picture 2" descr="U:\Sharon Prior\My Pictures\Mission of God.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9563" y="5013325"/>
            <a:ext cx="1562100" cy="1504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8178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eaLnBrk="1" hangingPunct="1">
              <a:defRPr/>
            </a:pPr>
            <a:r>
              <a:rPr lang="en-GB">
                <a:latin typeface="Arial" charset="0"/>
                <a:cs typeface="+mj-cs"/>
              </a:rPr>
              <a:t>3 views of mission</a:t>
            </a:r>
          </a:p>
        </p:txBody>
      </p:sp>
      <p:sp>
        <p:nvSpPr>
          <p:cNvPr id="23555" name="Rectangle 3"/>
          <p:cNvSpPr>
            <a:spLocks noChangeArrowheads="1"/>
          </p:cNvSpPr>
          <p:nvPr/>
        </p:nvSpPr>
        <p:spPr bwMode="auto">
          <a:xfrm>
            <a:off x="1331913" y="1676400"/>
            <a:ext cx="1584325" cy="457200"/>
          </a:xfrm>
          <a:prstGeom prst="rect">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en-GB" b="1">
                <a:cs typeface="+mn-cs"/>
              </a:rPr>
              <a:t>Church</a:t>
            </a:r>
          </a:p>
        </p:txBody>
      </p:sp>
      <p:sp>
        <p:nvSpPr>
          <p:cNvPr id="23556" name="Rectangle 5"/>
          <p:cNvSpPr>
            <a:spLocks noChangeArrowheads="1"/>
          </p:cNvSpPr>
          <p:nvPr/>
        </p:nvSpPr>
        <p:spPr bwMode="auto">
          <a:xfrm>
            <a:off x="1331913" y="2708275"/>
            <a:ext cx="1584325" cy="457200"/>
          </a:xfrm>
          <a:prstGeom prst="rect">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en-GB" b="1">
                <a:cs typeface="+mn-cs"/>
              </a:rPr>
              <a:t>God</a:t>
            </a:r>
          </a:p>
        </p:txBody>
      </p:sp>
      <p:sp>
        <p:nvSpPr>
          <p:cNvPr id="23557" name="Rectangle 6"/>
          <p:cNvSpPr>
            <a:spLocks noChangeArrowheads="1"/>
          </p:cNvSpPr>
          <p:nvPr/>
        </p:nvSpPr>
        <p:spPr bwMode="auto">
          <a:xfrm>
            <a:off x="1341438" y="3933825"/>
            <a:ext cx="1584325" cy="457200"/>
          </a:xfrm>
          <a:prstGeom prst="rect">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en-GB" b="1">
                <a:cs typeface="+mn-cs"/>
              </a:rPr>
              <a:t>God</a:t>
            </a:r>
          </a:p>
        </p:txBody>
      </p:sp>
      <p:sp>
        <p:nvSpPr>
          <p:cNvPr id="23558" name="Rectangle 7"/>
          <p:cNvSpPr>
            <a:spLocks noChangeArrowheads="1"/>
          </p:cNvSpPr>
          <p:nvPr/>
        </p:nvSpPr>
        <p:spPr bwMode="auto">
          <a:xfrm>
            <a:off x="3995738" y="2708275"/>
            <a:ext cx="1584325" cy="457200"/>
          </a:xfrm>
          <a:prstGeom prst="rect">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en-GB" b="1">
                <a:cs typeface="+mn-cs"/>
              </a:rPr>
              <a:t>Church</a:t>
            </a:r>
          </a:p>
        </p:txBody>
      </p:sp>
      <p:sp>
        <p:nvSpPr>
          <p:cNvPr id="23559" name="Rectangle 9"/>
          <p:cNvSpPr>
            <a:spLocks noChangeArrowheads="1"/>
          </p:cNvSpPr>
          <p:nvPr/>
        </p:nvSpPr>
        <p:spPr bwMode="auto">
          <a:xfrm>
            <a:off x="4384675" y="3846513"/>
            <a:ext cx="2016125" cy="854075"/>
          </a:xfrm>
          <a:prstGeom prst="rect">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en-GB" b="1">
                <a:cs typeface="+mn-cs"/>
              </a:rPr>
              <a:t>World</a:t>
            </a:r>
          </a:p>
        </p:txBody>
      </p:sp>
      <p:sp>
        <p:nvSpPr>
          <p:cNvPr id="23560" name="Rectangle 10"/>
          <p:cNvSpPr>
            <a:spLocks noChangeArrowheads="1"/>
          </p:cNvSpPr>
          <p:nvPr/>
        </p:nvSpPr>
        <p:spPr bwMode="auto">
          <a:xfrm>
            <a:off x="4787900" y="4117975"/>
            <a:ext cx="1100138" cy="339725"/>
          </a:xfrm>
          <a:prstGeom prst="rect">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lgn="ctr">
              <a:defRPr/>
            </a:pPr>
            <a:r>
              <a:rPr lang="en-GB" b="1">
                <a:cs typeface="+mn-cs"/>
              </a:rPr>
              <a:t>Church</a:t>
            </a:r>
          </a:p>
        </p:txBody>
      </p:sp>
      <p:cxnSp>
        <p:nvCxnSpPr>
          <p:cNvPr id="23561" name="Straight Arrow Connector 12"/>
          <p:cNvCxnSpPr>
            <a:cxnSpLocks noChangeShapeType="1"/>
          </p:cNvCxnSpPr>
          <p:nvPr/>
        </p:nvCxnSpPr>
        <p:spPr bwMode="auto">
          <a:xfrm>
            <a:off x="3059113" y="1905000"/>
            <a:ext cx="2736850" cy="0"/>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562" name="Straight Arrow Connector 14"/>
          <p:cNvCxnSpPr>
            <a:cxnSpLocks noChangeShapeType="1"/>
          </p:cNvCxnSpPr>
          <p:nvPr/>
        </p:nvCxnSpPr>
        <p:spPr bwMode="auto">
          <a:xfrm>
            <a:off x="3059113" y="2936875"/>
            <a:ext cx="865187" cy="0"/>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563" name="Straight Arrow Connector 16"/>
          <p:cNvCxnSpPr>
            <a:cxnSpLocks noChangeShapeType="1"/>
          </p:cNvCxnSpPr>
          <p:nvPr/>
        </p:nvCxnSpPr>
        <p:spPr bwMode="auto">
          <a:xfrm>
            <a:off x="5795963" y="2936875"/>
            <a:ext cx="1800225" cy="0"/>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564" name="Straight Arrow Connector 22"/>
          <p:cNvCxnSpPr>
            <a:cxnSpLocks noChangeShapeType="1"/>
          </p:cNvCxnSpPr>
          <p:nvPr/>
        </p:nvCxnSpPr>
        <p:spPr bwMode="auto">
          <a:xfrm flipV="1">
            <a:off x="5948363" y="3889375"/>
            <a:ext cx="415925" cy="228600"/>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565" name="Straight Arrow Connector 24"/>
          <p:cNvCxnSpPr>
            <a:cxnSpLocks noChangeShapeType="1"/>
          </p:cNvCxnSpPr>
          <p:nvPr/>
        </p:nvCxnSpPr>
        <p:spPr bwMode="auto">
          <a:xfrm>
            <a:off x="5938838" y="4478338"/>
            <a:ext cx="417512" cy="198437"/>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566" name="Straight Arrow Connector 26"/>
          <p:cNvCxnSpPr>
            <a:cxnSpLocks noChangeShapeType="1"/>
          </p:cNvCxnSpPr>
          <p:nvPr/>
        </p:nvCxnSpPr>
        <p:spPr bwMode="auto">
          <a:xfrm flipH="1">
            <a:off x="4464050" y="4502150"/>
            <a:ext cx="431800" cy="98425"/>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cxnSp>
        <p:nvCxnSpPr>
          <p:cNvPr id="23567" name="Straight Arrow Connector 28"/>
          <p:cNvCxnSpPr>
            <a:cxnSpLocks noChangeShapeType="1"/>
          </p:cNvCxnSpPr>
          <p:nvPr/>
        </p:nvCxnSpPr>
        <p:spPr bwMode="auto">
          <a:xfrm flipH="1" flipV="1">
            <a:off x="4464050" y="3908425"/>
            <a:ext cx="323850" cy="209550"/>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37903" name="TextBox 29"/>
          <p:cNvSpPr txBox="1">
            <a:spLocks noChangeArrowheads="1"/>
          </p:cNvSpPr>
          <p:nvPr/>
        </p:nvSpPr>
        <p:spPr bwMode="auto">
          <a:xfrm>
            <a:off x="3635375" y="1535113"/>
            <a:ext cx="1512888"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t>Mission</a:t>
            </a:r>
          </a:p>
        </p:txBody>
      </p:sp>
      <p:sp>
        <p:nvSpPr>
          <p:cNvPr id="37904" name="TextBox 30"/>
          <p:cNvSpPr txBox="1">
            <a:spLocks noChangeArrowheads="1"/>
          </p:cNvSpPr>
          <p:nvPr/>
        </p:nvSpPr>
        <p:spPr bwMode="auto">
          <a:xfrm>
            <a:off x="6156325" y="2530475"/>
            <a:ext cx="107950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t>Mission</a:t>
            </a:r>
          </a:p>
        </p:txBody>
      </p:sp>
      <p:cxnSp>
        <p:nvCxnSpPr>
          <p:cNvPr id="23570" name="Straight Arrow Connector 33"/>
          <p:cNvCxnSpPr>
            <a:cxnSpLocks noChangeShapeType="1"/>
          </p:cNvCxnSpPr>
          <p:nvPr/>
        </p:nvCxnSpPr>
        <p:spPr bwMode="auto">
          <a:xfrm>
            <a:off x="3059113" y="4162425"/>
            <a:ext cx="1225550" cy="0"/>
          </a:xfrm>
          <a:prstGeom prst="straightConnector1">
            <a:avLst/>
          </a:prstGeom>
          <a:noFill/>
          <a:ln w="9525">
            <a:solidFill>
              <a:schemeClr val="tx1"/>
            </a:solidFill>
            <a:round/>
            <a:headEnd/>
            <a:tailEnd type="arrow"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sp>
        <p:nvSpPr>
          <p:cNvPr id="37906" name="TextBox 34"/>
          <p:cNvSpPr txBox="1">
            <a:spLocks noChangeArrowheads="1"/>
          </p:cNvSpPr>
          <p:nvPr/>
        </p:nvSpPr>
        <p:spPr bwMode="auto">
          <a:xfrm>
            <a:off x="3119438" y="3819525"/>
            <a:ext cx="1008062"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r" eaLnBrk="0" fontAlgn="base" hangingPunct="0">
              <a:spcBef>
                <a:spcPct val="0"/>
              </a:spcBef>
              <a:spcAft>
                <a:spcPct val="0"/>
              </a:spcAft>
              <a:defRPr sz="2400">
                <a:solidFill>
                  <a:schemeClr val="tx1"/>
                </a:solidFill>
                <a:latin typeface="Arial" charset="0"/>
                <a:ea typeface="ＭＳ Ｐゴシック" charset="0"/>
              </a:defRPr>
            </a:lvl6pPr>
            <a:lvl7pPr marL="2971800" indent="-228600" algn="r" eaLnBrk="0" fontAlgn="base" hangingPunct="0">
              <a:spcBef>
                <a:spcPct val="0"/>
              </a:spcBef>
              <a:spcAft>
                <a:spcPct val="0"/>
              </a:spcAft>
              <a:defRPr sz="2400">
                <a:solidFill>
                  <a:schemeClr val="tx1"/>
                </a:solidFill>
                <a:latin typeface="Arial" charset="0"/>
                <a:ea typeface="ＭＳ Ｐゴシック" charset="0"/>
              </a:defRPr>
            </a:lvl7pPr>
            <a:lvl8pPr marL="3429000" indent="-228600" algn="r" eaLnBrk="0" fontAlgn="base" hangingPunct="0">
              <a:spcBef>
                <a:spcPct val="0"/>
              </a:spcBef>
              <a:spcAft>
                <a:spcPct val="0"/>
              </a:spcAft>
              <a:defRPr sz="2400">
                <a:solidFill>
                  <a:schemeClr val="tx1"/>
                </a:solidFill>
                <a:latin typeface="Arial" charset="0"/>
                <a:ea typeface="ＭＳ Ｐゴシック" charset="0"/>
              </a:defRPr>
            </a:lvl8pPr>
            <a:lvl9pPr marL="3886200" indent="-228600" algn="r"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800"/>
              <a:t>Mission</a:t>
            </a:r>
          </a:p>
        </p:txBody>
      </p:sp>
    </p:spTree>
    <p:extLst>
      <p:ext uri="{BB962C8B-B14F-4D97-AF65-F5344CB8AC3E}">
        <p14:creationId xmlns:p14="http://schemas.microsoft.com/office/powerpoint/2010/main" val="3185119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lgn="ctr" eaLnBrk="1" hangingPunct="1">
              <a:defRPr/>
            </a:pPr>
            <a:r>
              <a:rPr lang="en-GB" sz="2800">
                <a:latin typeface="Arial" charset="0"/>
                <a:cs typeface="+mj-cs"/>
              </a:rPr>
              <a:t>What should the foundation of mission be?</a:t>
            </a:r>
          </a:p>
        </p:txBody>
      </p:sp>
      <p:sp>
        <p:nvSpPr>
          <p:cNvPr id="24579" name="Content Placeholder 2"/>
          <p:cNvSpPr>
            <a:spLocks noGrp="1"/>
          </p:cNvSpPr>
          <p:nvPr>
            <p:ph idx="1"/>
          </p:nvPr>
        </p:nvSpPr>
        <p:spPr/>
        <p:txBody>
          <a:bodyPr/>
          <a:lstStyle/>
          <a:p>
            <a:pPr marL="0" indent="0" eaLnBrk="1" hangingPunct="1">
              <a:buNone/>
              <a:defRPr/>
            </a:pPr>
            <a:endParaRPr lang="en-GB" dirty="0">
              <a:latin typeface="Arial" charset="0"/>
              <a:cs typeface="+mn-cs"/>
            </a:endParaRPr>
          </a:p>
          <a:p>
            <a:pPr eaLnBrk="1" hangingPunct="1">
              <a:defRPr/>
            </a:pPr>
            <a:r>
              <a:rPr lang="en-GB" dirty="0">
                <a:latin typeface="Arial" charset="0"/>
                <a:cs typeface="+mn-cs"/>
              </a:rPr>
              <a:t>Holistic mission</a:t>
            </a:r>
          </a:p>
          <a:p>
            <a:pPr eaLnBrk="1" hangingPunct="1">
              <a:defRPr/>
            </a:pPr>
            <a:endParaRPr lang="en-GB" dirty="0">
              <a:latin typeface="Arial" charset="0"/>
              <a:cs typeface="+mn-cs"/>
            </a:endParaRPr>
          </a:p>
          <a:p>
            <a:pPr eaLnBrk="1" hangingPunct="1">
              <a:defRPr/>
            </a:pPr>
            <a:r>
              <a:rPr lang="en-GB" dirty="0">
                <a:latin typeface="Arial" charset="0"/>
                <a:cs typeface="+mn-cs"/>
              </a:rPr>
              <a:t>Contextual mission</a:t>
            </a:r>
          </a:p>
          <a:p>
            <a:pPr eaLnBrk="1" hangingPunct="1">
              <a:defRPr/>
            </a:pPr>
            <a:endParaRPr lang="en-GB" dirty="0">
              <a:latin typeface="Arial" charset="0"/>
              <a:cs typeface="+mn-cs"/>
            </a:endParaRPr>
          </a:p>
          <a:p>
            <a:pPr eaLnBrk="1" hangingPunct="1">
              <a:defRPr/>
            </a:pPr>
            <a:endParaRPr lang="en-GB" dirty="0">
              <a:latin typeface="Arial" charset="0"/>
              <a:cs typeface="+mn-cs"/>
            </a:endParaRPr>
          </a:p>
        </p:txBody>
      </p:sp>
    </p:spTree>
    <p:extLst>
      <p:ext uri="{BB962C8B-B14F-4D97-AF65-F5344CB8AC3E}">
        <p14:creationId xmlns:p14="http://schemas.microsoft.com/office/powerpoint/2010/main" val="2407528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how does this impact children? </a:t>
            </a:r>
          </a:p>
        </p:txBody>
      </p:sp>
      <p:sp>
        <p:nvSpPr>
          <p:cNvPr id="3" name="Content Placeholder 2"/>
          <p:cNvSpPr>
            <a:spLocks noGrp="1"/>
          </p:cNvSpPr>
          <p:nvPr>
            <p:ph idx="1"/>
          </p:nvPr>
        </p:nvSpPr>
        <p:spPr>
          <a:xfrm>
            <a:off x="457200" y="1600200"/>
            <a:ext cx="4173934" cy="4525963"/>
          </a:xfrm>
        </p:spPr>
        <p:txBody>
          <a:bodyPr>
            <a:normAutofit/>
          </a:bodyPr>
          <a:lstStyle/>
          <a:p>
            <a:r>
              <a:rPr lang="en-US" dirty="0"/>
              <a:t>Children as objects of God’s mission</a:t>
            </a:r>
          </a:p>
          <a:p>
            <a:endParaRPr lang="en-US" dirty="0"/>
          </a:p>
          <a:p>
            <a:pPr marL="0" indent="0">
              <a:buNone/>
            </a:pPr>
            <a:endParaRPr lang="en-US" dirty="0"/>
          </a:p>
          <a:p>
            <a:r>
              <a:rPr lang="en-US" dirty="0"/>
              <a:t>Children as carriers of God’s mission</a:t>
            </a:r>
          </a:p>
          <a:p>
            <a:endParaRPr lang="en-US" dirty="0"/>
          </a:p>
          <a:p>
            <a:endParaRPr lang="en-US" dirty="0"/>
          </a:p>
        </p:txBody>
      </p:sp>
    </p:spTree>
    <p:extLst>
      <p:ext uri="{BB962C8B-B14F-4D97-AF65-F5344CB8AC3E}">
        <p14:creationId xmlns:p14="http://schemas.microsoft.com/office/powerpoint/2010/main" val="40555843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3253</TotalTime>
  <Words>1158</Words>
  <Application>Microsoft Macintosh PowerPoint</Application>
  <PresentationFormat>On-screen Show (4:3)</PresentationFormat>
  <Paragraphs>149</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Children and the Missio Dei</vt:lpstr>
      <vt:lpstr>Mission Theology</vt:lpstr>
      <vt:lpstr>What is the ‘missio Dei’?</vt:lpstr>
      <vt:lpstr>Definitions of missio Dei</vt:lpstr>
      <vt:lpstr>Definitions of missio Dei</vt:lpstr>
      <vt:lpstr>Over to you…</vt:lpstr>
      <vt:lpstr>3 views of mission</vt:lpstr>
      <vt:lpstr>What should the foundation of mission be?</vt:lpstr>
      <vt:lpstr>So how does this impact children? </vt:lpstr>
      <vt:lpstr>PowerPoint Presentation</vt:lpstr>
      <vt:lpstr>PowerPoint Presentation</vt:lpstr>
      <vt:lpstr>How might this affect children’s ministry?</vt:lpstr>
      <vt:lpstr>How?</vt:lpstr>
    </vt:vector>
  </TitlesOfParts>
  <Company>Catalyst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 and the Missio Dei</dc:title>
  <dc:creator>Sharon  Prior</dc:creator>
  <cp:lastModifiedBy>sharonprior1@btinternet.com</cp:lastModifiedBy>
  <cp:revision>15</cp:revision>
  <cp:lastPrinted>2016-02-04T14:09:47Z</cp:lastPrinted>
  <dcterms:created xsi:type="dcterms:W3CDTF">2016-02-01T13:11:27Z</dcterms:created>
  <dcterms:modified xsi:type="dcterms:W3CDTF">2019-06-11T15:37:36Z</dcterms:modified>
</cp:coreProperties>
</file>