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1"/>
  </p:notesMasterIdLst>
  <p:sldIdLst>
    <p:sldId id="256" r:id="rId2"/>
    <p:sldId id="257" r:id="rId3"/>
    <p:sldId id="259" r:id="rId4"/>
    <p:sldId id="262" r:id="rId5"/>
    <p:sldId id="258" r:id="rId6"/>
    <p:sldId id="260" r:id="rId7"/>
    <p:sldId id="261"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56287" autoAdjust="0"/>
  </p:normalViewPr>
  <p:slideViewPr>
    <p:cSldViewPr snapToGrid="0">
      <p:cViewPr varScale="1">
        <p:scale>
          <a:sx n="64" d="100"/>
          <a:sy n="64" d="100"/>
        </p:scale>
        <p:origin x="233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B989F9-6708-44DA-BA4D-E66B1BE34265}" type="datetimeFigureOut">
              <a:rPr lang="en-GB" smtClean="0"/>
              <a:t>11/06/2019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CA5802-96E7-47D1-ADF0-201922499644}" type="slidenum">
              <a:rPr lang="en-GB" smtClean="0"/>
              <a:t>‹#›</a:t>
            </a:fld>
            <a:endParaRPr lang="en-GB"/>
          </a:p>
        </p:txBody>
      </p:sp>
    </p:spTree>
    <p:extLst>
      <p:ext uri="{BB962C8B-B14F-4D97-AF65-F5344CB8AC3E}">
        <p14:creationId xmlns:p14="http://schemas.microsoft.com/office/powerpoint/2010/main" val="1139322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School in Brighton has 76 children who identify as non-binary gender.</a:t>
            </a:r>
          </a:p>
          <a:p>
            <a:r>
              <a:rPr lang="en-GB" sz="1200" kern="1200" dirty="0">
                <a:solidFill>
                  <a:schemeClr val="tx1"/>
                </a:solidFill>
                <a:effectLst/>
                <a:latin typeface="+mn-lt"/>
                <a:ea typeface="+mn-ea"/>
                <a:cs typeface="+mn-cs"/>
              </a:rPr>
              <a:t>All girls school where one transitions to boy.</a:t>
            </a:r>
          </a:p>
          <a:p>
            <a:r>
              <a:rPr lang="en-GB" sz="1200" kern="1200" dirty="0">
                <a:solidFill>
                  <a:schemeClr val="tx1"/>
                </a:solidFill>
                <a:effectLst/>
                <a:latin typeface="+mn-lt"/>
                <a:ea typeface="+mn-ea"/>
                <a:cs typeface="+mn-cs"/>
              </a:rPr>
              <a:t>Use of public toilets.</a:t>
            </a:r>
          </a:p>
          <a:p>
            <a:r>
              <a:rPr lang="en-GB" sz="1200" kern="1200" dirty="0">
                <a:solidFill>
                  <a:schemeClr val="tx1"/>
                </a:solidFill>
                <a:effectLst/>
                <a:latin typeface="+mn-lt"/>
                <a:ea typeface="+mn-ea"/>
                <a:cs typeface="+mn-cs"/>
              </a:rPr>
              <a:t>People in prisons.</a:t>
            </a:r>
          </a:p>
          <a:p>
            <a:r>
              <a:rPr lang="en-GB" sz="1200" kern="1200" dirty="0">
                <a:solidFill>
                  <a:schemeClr val="tx1"/>
                </a:solidFill>
                <a:effectLst/>
                <a:latin typeface="+mn-lt"/>
                <a:ea typeface="+mn-ea"/>
                <a:cs typeface="+mn-cs"/>
              </a:rPr>
              <a:t>Transgenders in sports.</a:t>
            </a:r>
          </a:p>
          <a:p>
            <a:r>
              <a:rPr lang="en-GB" sz="1200" kern="1200" dirty="0">
                <a:solidFill>
                  <a:schemeClr val="tx1"/>
                </a:solidFill>
                <a:effectLst/>
                <a:latin typeface="+mn-lt"/>
                <a:ea typeface="+mn-ea"/>
                <a:cs typeface="+mn-cs"/>
              </a:rPr>
              <a:t>Have we already had the first female president of the United States?</a:t>
            </a:r>
          </a:p>
          <a:p>
            <a:r>
              <a:rPr lang="en-GB" sz="1200" kern="1200" dirty="0">
                <a:solidFill>
                  <a:schemeClr val="tx1"/>
                </a:solidFill>
                <a:effectLst/>
                <a:latin typeface="+mn-lt"/>
                <a:ea typeface="+mn-ea"/>
                <a:cs typeface="+mn-cs"/>
              </a:rPr>
              <a:t>Rebranding in Clark’s shoe shop</a:t>
            </a:r>
          </a:p>
          <a:p>
            <a:r>
              <a:rPr lang="en-GB" sz="1200" kern="1200" dirty="0">
                <a:solidFill>
                  <a:schemeClr val="tx1"/>
                </a:solidFill>
                <a:effectLst/>
                <a:latin typeface="+mn-lt"/>
                <a:ea typeface="+mn-ea"/>
                <a:cs typeface="+mn-cs"/>
              </a:rPr>
              <a:t>The boy in the dress – David Walliams</a:t>
            </a:r>
          </a:p>
          <a:p>
            <a:r>
              <a:rPr lang="en-GB" sz="1200" kern="1200" dirty="0">
                <a:solidFill>
                  <a:schemeClr val="tx1"/>
                </a:solidFill>
                <a:effectLst/>
                <a:latin typeface="+mn-lt"/>
                <a:ea typeface="+mn-ea"/>
                <a:cs typeface="+mn-cs"/>
              </a:rPr>
              <a:t>Leading to Kids turning up to school in dresses because school uniform does not allow them to ditch their trousers in the heat.</a:t>
            </a:r>
          </a:p>
          <a:p>
            <a:endParaRPr lang="en-GB" dirty="0"/>
          </a:p>
          <a:p>
            <a:r>
              <a:rPr lang="en-GB" sz="1200" kern="1200" dirty="0">
                <a:solidFill>
                  <a:schemeClr val="tx1"/>
                </a:solidFill>
                <a:effectLst/>
                <a:latin typeface="+mn-lt"/>
                <a:ea typeface="+mn-ea"/>
                <a:cs typeface="+mn-cs"/>
              </a:rPr>
              <a:t>Human reproduction requires a male and a female (XY and XX genetic markers for male and female). It is binary. </a:t>
            </a:r>
            <a:r>
              <a:rPr lang="en-GB" sz="1200" kern="1200" dirty="0" err="1">
                <a:solidFill>
                  <a:schemeClr val="tx1"/>
                </a:solidFill>
                <a:effectLst/>
                <a:latin typeface="+mn-lt"/>
                <a:ea typeface="+mn-ea"/>
                <a:cs typeface="+mn-cs"/>
              </a:rPr>
              <a:t>Kleinfelter’s</a:t>
            </a:r>
            <a:r>
              <a:rPr lang="en-GB" sz="1200" kern="1200" dirty="0">
                <a:solidFill>
                  <a:schemeClr val="tx1"/>
                </a:solidFill>
                <a:effectLst/>
                <a:latin typeface="+mn-lt"/>
                <a:ea typeface="+mn-ea"/>
                <a:cs typeface="+mn-cs"/>
              </a:rPr>
              <a:t> syndrome (XXY).</a:t>
            </a:r>
          </a:p>
          <a:p>
            <a:r>
              <a:rPr lang="en-GB" sz="1200" kern="1200" dirty="0">
                <a:solidFill>
                  <a:schemeClr val="tx1"/>
                </a:solidFill>
                <a:effectLst/>
                <a:latin typeface="+mn-lt"/>
                <a:ea typeface="+mn-ea"/>
                <a:cs typeface="+mn-cs"/>
              </a:rPr>
              <a:t>Transgender is not a problem with body it is in the thoughts (thoughts and feelings can be factually wrong or correct). A delusion is a fixed false belief. E.g. anorexic, “I am thin.” Or “I am cat.” I am an amputee trapped in a body, “body dysmorphic”.</a:t>
            </a:r>
          </a:p>
          <a:p>
            <a:r>
              <a:rPr lang="en-GB" sz="1200" kern="1200" dirty="0">
                <a:solidFill>
                  <a:schemeClr val="tx1"/>
                </a:solidFill>
                <a:effectLst/>
                <a:latin typeface="+mn-lt"/>
                <a:ea typeface="+mn-ea"/>
                <a:cs typeface="+mn-cs"/>
              </a:rPr>
              <a:t>This is mental illness. Co-morbidity with other items – depression, OCD, </a:t>
            </a:r>
          </a:p>
          <a:p>
            <a:r>
              <a:rPr lang="en-GB" sz="1200" kern="1200" dirty="0">
                <a:solidFill>
                  <a:schemeClr val="tx1"/>
                </a:solidFill>
                <a:effectLst/>
                <a:latin typeface="+mn-lt"/>
                <a:ea typeface="+mn-ea"/>
                <a:cs typeface="+mn-cs"/>
              </a:rPr>
              <a:t>We don’t agree with an anorexic, careful with collusion with. </a:t>
            </a:r>
          </a:p>
          <a:p>
            <a:r>
              <a:rPr lang="en-GB" sz="1200" kern="1200" dirty="0">
                <a:solidFill>
                  <a:schemeClr val="tx1"/>
                </a:solidFill>
                <a:effectLst/>
                <a:latin typeface="+mn-lt"/>
                <a:ea typeface="+mn-ea"/>
                <a:cs typeface="+mn-cs"/>
              </a:rPr>
              <a:t>John Hopkins university hospital stopped transgender because it did not effect long term outcome. Now been silenced and they have restarted surgery.</a:t>
            </a:r>
          </a:p>
          <a:p>
            <a:r>
              <a:rPr lang="en-GB" sz="1200" kern="1200" dirty="0">
                <a:solidFill>
                  <a:schemeClr val="tx1"/>
                </a:solidFill>
                <a:effectLst/>
                <a:latin typeface="+mn-lt"/>
                <a:ea typeface="+mn-ea"/>
                <a:cs typeface="+mn-cs"/>
              </a:rPr>
              <a:t>High suicide rates found in transgender people pre-op. Around 40%. High suicide rates found in transgender people postop.</a:t>
            </a:r>
          </a:p>
          <a:p>
            <a:r>
              <a:rPr lang="en-GB" sz="1200" kern="1200" dirty="0">
                <a:solidFill>
                  <a:schemeClr val="tx1"/>
                </a:solidFill>
                <a:effectLst/>
                <a:latin typeface="+mn-lt"/>
                <a:ea typeface="+mn-ea"/>
                <a:cs typeface="+mn-cs"/>
              </a:rPr>
              <a:t>It is a delusion.</a:t>
            </a:r>
          </a:p>
          <a:p>
            <a:r>
              <a:rPr lang="en-GB" sz="1200" kern="1200" dirty="0">
                <a:solidFill>
                  <a:schemeClr val="tx1"/>
                </a:solidFill>
                <a:effectLst/>
                <a:latin typeface="+mn-lt"/>
                <a:ea typeface="+mn-ea"/>
                <a:cs typeface="+mn-cs"/>
              </a:rPr>
              <a:t> “I am a boy in a girl’s body.”</a:t>
            </a:r>
          </a:p>
          <a:p>
            <a:r>
              <a:rPr lang="en-GB" sz="1200" kern="1200" dirty="0">
                <a:solidFill>
                  <a:schemeClr val="tx1"/>
                </a:solidFill>
                <a:effectLst/>
                <a:latin typeface="+mn-lt"/>
                <a:ea typeface="+mn-ea"/>
                <a:cs typeface="+mn-cs"/>
              </a:rPr>
              <a:t>Dissociation between body and mind. We are created as one person.</a:t>
            </a:r>
          </a:p>
          <a:p>
            <a:r>
              <a:rPr lang="en-GB" sz="1200" kern="1200" dirty="0">
                <a:solidFill>
                  <a:schemeClr val="tx1"/>
                </a:solidFill>
                <a:effectLst/>
                <a:latin typeface="+mn-lt"/>
                <a:ea typeface="+mn-ea"/>
                <a:cs typeface="+mn-cs"/>
              </a:rPr>
              <a:t>Tom boy girls - Effeminate boys. </a:t>
            </a:r>
          </a:p>
          <a:p>
            <a:r>
              <a:rPr lang="en-GB" sz="1200" kern="1200" dirty="0">
                <a:solidFill>
                  <a:schemeClr val="tx1"/>
                </a:solidFill>
                <a:effectLst/>
                <a:latin typeface="+mn-lt"/>
                <a:ea typeface="+mn-ea"/>
                <a:cs typeface="+mn-cs"/>
              </a:rPr>
              <a:t>Both okay.</a:t>
            </a:r>
          </a:p>
          <a:p>
            <a:r>
              <a:rPr lang="en-GB" sz="1200" kern="1200" dirty="0">
                <a:solidFill>
                  <a:schemeClr val="tx1"/>
                </a:solidFill>
                <a:effectLst/>
                <a:latin typeface="+mn-lt"/>
                <a:ea typeface="+mn-ea"/>
                <a:cs typeface="+mn-cs"/>
              </a:rPr>
              <a:t>Male or female.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Otherwise identify as an animal (otherkin) or identify as a different age such as Dutch man </a:t>
            </a:r>
            <a:r>
              <a:rPr lang="en-GB" sz="1200" b="0" i="0" kern="1200" dirty="0">
                <a:solidFill>
                  <a:schemeClr val="tx1"/>
                </a:solidFill>
                <a:effectLst/>
                <a:latin typeface="+mn-lt"/>
                <a:ea typeface="+mn-ea"/>
                <a:cs typeface="+mn-cs"/>
              </a:rPr>
              <a:t>Emile </a:t>
            </a:r>
            <a:r>
              <a:rPr lang="en-GB" sz="1200" b="0" i="0" kern="1200" dirty="0" err="1">
                <a:solidFill>
                  <a:schemeClr val="tx1"/>
                </a:solidFill>
                <a:effectLst/>
                <a:latin typeface="+mn-lt"/>
                <a:ea typeface="+mn-ea"/>
                <a:cs typeface="+mn-cs"/>
              </a:rPr>
              <a:t>Ratelband</a:t>
            </a:r>
            <a:r>
              <a:rPr lang="en-GB" sz="1200" b="0" i="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C7CA5802-96E7-47D1-ADF0-201922499644}" type="slidenum">
              <a:rPr lang="en-GB" smtClean="0"/>
              <a:t>2</a:t>
            </a:fld>
            <a:endParaRPr lang="en-GB"/>
          </a:p>
        </p:txBody>
      </p:sp>
    </p:spTree>
    <p:extLst>
      <p:ext uri="{BB962C8B-B14F-4D97-AF65-F5344CB8AC3E}">
        <p14:creationId xmlns:p14="http://schemas.microsoft.com/office/powerpoint/2010/main" val="1249555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My focus is to prepare a generation to live in these times – so the focus on this seminar is not so much on how we interact with those struggling with gender identity, but more on how we can prepare a generation to live in a society where binary gender of male and female is no longer seen as being fixed from birth.</a:t>
            </a:r>
          </a:p>
        </p:txBody>
      </p:sp>
      <p:sp>
        <p:nvSpPr>
          <p:cNvPr id="4" name="Slide Number Placeholder 3"/>
          <p:cNvSpPr>
            <a:spLocks noGrp="1"/>
          </p:cNvSpPr>
          <p:nvPr>
            <p:ph type="sldNum" sz="quarter" idx="5"/>
          </p:nvPr>
        </p:nvSpPr>
        <p:spPr/>
        <p:txBody>
          <a:bodyPr/>
          <a:lstStyle/>
          <a:p>
            <a:fld id="{C7CA5802-96E7-47D1-ADF0-201922499644}" type="slidenum">
              <a:rPr lang="en-GB" smtClean="0"/>
              <a:t>3</a:t>
            </a:fld>
            <a:endParaRPr lang="en-GB"/>
          </a:p>
        </p:txBody>
      </p:sp>
    </p:spTree>
    <p:extLst>
      <p:ext uri="{BB962C8B-B14F-4D97-AF65-F5344CB8AC3E}">
        <p14:creationId xmlns:p14="http://schemas.microsoft.com/office/powerpoint/2010/main" val="571020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Theological framework is our foundation and comes from the Bible. Pastoral cannot dictate theology, but theology instructs pastoral.</a:t>
            </a:r>
          </a:p>
          <a:p>
            <a:r>
              <a:rPr lang="en-GB" dirty="0"/>
              <a:t>E.g. sin leads to eternal separation from God is a difficult theology, but increases the urgency of us reaching out to those who don’t yet know God. We don’t change theology to suit our feelings, but theology is our very foundation.</a:t>
            </a:r>
          </a:p>
        </p:txBody>
      </p:sp>
      <p:sp>
        <p:nvSpPr>
          <p:cNvPr id="4" name="Slide Number Placeholder 3"/>
          <p:cNvSpPr>
            <a:spLocks noGrp="1"/>
          </p:cNvSpPr>
          <p:nvPr>
            <p:ph type="sldNum" sz="quarter" idx="5"/>
          </p:nvPr>
        </p:nvSpPr>
        <p:spPr/>
        <p:txBody>
          <a:bodyPr/>
          <a:lstStyle/>
          <a:p>
            <a:fld id="{C7CA5802-96E7-47D1-ADF0-201922499644}" type="slidenum">
              <a:rPr lang="en-GB" smtClean="0"/>
              <a:t>4</a:t>
            </a:fld>
            <a:endParaRPr lang="en-GB"/>
          </a:p>
        </p:txBody>
      </p:sp>
    </p:spTree>
    <p:extLst>
      <p:ext uri="{BB962C8B-B14F-4D97-AF65-F5344CB8AC3E}">
        <p14:creationId xmlns:p14="http://schemas.microsoft.com/office/powerpoint/2010/main" val="2827666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Genesis 1:27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Everybody is made in God’s image.</a:t>
            </a:r>
          </a:p>
          <a:p>
            <a:r>
              <a:rPr lang="en-GB" dirty="0"/>
              <a:t>God made us male and female.</a:t>
            </a:r>
          </a:p>
          <a:p>
            <a:endParaRPr lang="en-GB" dirty="0"/>
          </a:p>
          <a:p>
            <a:r>
              <a:rPr lang="en-GB" dirty="0"/>
              <a:t>Galatians 3:28</a:t>
            </a:r>
          </a:p>
          <a:p>
            <a:r>
              <a:rPr lang="en-GB" dirty="0"/>
              <a:t>“Neither male nor female,” meaning this identity no longer holds the same importance as our identity in Christ – not that we can choose our gender, but that our gender does not give us greater standing. We are all equal in God’s kingdom. Newest believer, to the highest leader in the church.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John 3:16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Everyone is special to God.</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Romans 3:23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are fallen creation, but though not perfect we are all able to approach God through Jesus.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Hebrews 11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By reason of use are able to discern right from wrong. Must be steeped in God’s word to stand in these days.</a:t>
            </a:r>
          </a:p>
        </p:txBody>
      </p:sp>
      <p:sp>
        <p:nvSpPr>
          <p:cNvPr id="4" name="Slide Number Placeholder 3"/>
          <p:cNvSpPr>
            <a:spLocks noGrp="1"/>
          </p:cNvSpPr>
          <p:nvPr>
            <p:ph type="sldNum" sz="quarter" idx="5"/>
          </p:nvPr>
        </p:nvSpPr>
        <p:spPr/>
        <p:txBody>
          <a:bodyPr/>
          <a:lstStyle/>
          <a:p>
            <a:fld id="{C7CA5802-96E7-47D1-ADF0-201922499644}" type="slidenum">
              <a:rPr lang="en-GB" smtClean="0"/>
              <a:t>5</a:t>
            </a:fld>
            <a:endParaRPr lang="en-GB"/>
          </a:p>
        </p:txBody>
      </p:sp>
    </p:spTree>
    <p:extLst>
      <p:ext uri="{BB962C8B-B14F-4D97-AF65-F5344CB8AC3E}">
        <p14:creationId xmlns:p14="http://schemas.microsoft.com/office/powerpoint/2010/main" val="3568161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Love everyone. Every person faces struggles – who are we to judge one struggle over another. All are loved to God.</a:t>
            </a:r>
          </a:p>
          <a:p>
            <a:endParaRPr lang="en-GB" dirty="0"/>
          </a:p>
          <a:p>
            <a:r>
              <a:rPr lang="en-GB" dirty="0"/>
              <a:t>Those who are being discipled, must continually point them to Christ as their identity.</a:t>
            </a:r>
          </a:p>
          <a:p>
            <a:endParaRPr lang="en-GB" dirty="0"/>
          </a:p>
          <a:p>
            <a:r>
              <a:rPr lang="en-GB" dirty="0"/>
              <a:t>Our children need the tools to be able to discern right from wrong.</a:t>
            </a:r>
          </a:p>
          <a:p>
            <a:endParaRPr lang="en-GB" dirty="0"/>
          </a:p>
          <a:p>
            <a:r>
              <a:rPr lang="en-GB" dirty="0"/>
              <a:t>Meat teaching is required. Hebrews 5:11-6:3 BY REASON OF USE ARE ABLE OT DISCERN.</a:t>
            </a:r>
          </a:p>
        </p:txBody>
      </p:sp>
      <p:sp>
        <p:nvSpPr>
          <p:cNvPr id="4" name="Slide Number Placeholder 3"/>
          <p:cNvSpPr>
            <a:spLocks noGrp="1"/>
          </p:cNvSpPr>
          <p:nvPr>
            <p:ph type="sldNum" sz="quarter" idx="5"/>
          </p:nvPr>
        </p:nvSpPr>
        <p:spPr/>
        <p:txBody>
          <a:bodyPr/>
          <a:lstStyle/>
          <a:p>
            <a:fld id="{C7CA5802-96E7-47D1-ADF0-201922499644}" type="slidenum">
              <a:rPr lang="en-GB" smtClean="0"/>
              <a:t>6</a:t>
            </a:fld>
            <a:endParaRPr lang="en-GB"/>
          </a:p>
        </p:txBody>
      </p:sp>
    </p:spTree>
    <p:extLst>
      <p:ext uri="{BB962C8B-B14F-4D97-AF65-F5344CB8AC3E}">
        <p14:creationId xmlns:p14="http://schemas.microsoft.com/office/powerpoint/2010/main" val="3443060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2 Timothy 4:1-5 preach the gospel, in the last days people will listen to whatever their ears believe and turn to myths.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wanting to see our children grow into their full potential with God, we realised that a huge part of this includes them discovering their identity </a:t>
            </a:r>
            <a:r>
              <a:rPr lang="en-GB" sz="1200" i="1" kern="1200" dirty="0">
                <a:solidFill>
                  <a:schemeClr val="tx1"/>
                </a:solidFill>
                <a:effectLst/>
                <a:latin typeface="+mn-lt"/>
                <a:ea typeface="+mn-ea"/>
                <a:cs typeface="+mn-cs"/>
              </a:rPr>
              <a:t>in Christ</a:t>
            </a:r>
            <a:r>
              <a:rPr lang="en-GB" sz="1200" kern="1200" dirty="0">
                <a:solidFill>
                  <a:schemeClr val="tx1"/>
                </a:solidFill>
                <a:effectLst/>
                <a:latin typeface="+mn-lt"/>
                <a:ea typeface="+mn-ea"/>
                <a:cs typeface="+mn-cs"/>
              </a:rPr>
              <a:t>. This is an ongoing part of any discipleship that appears through much of our teaching, but it provides a great forum for discussing our gender in a wider context of our purpose. Here are some of the themes that we keep returning to as we help children to discover their own identity.</a:t>
            </a:r>
          </a:p>
          <a:p>
            <a:pPr marL="228600" lvl="0" indent="-228600">
              <a:buFont typeface="+mj-lt"/>
              <a:buAutoNum type="arabicPeriod"/>
            </a:pPr>
            <a:r>
              <a:rPr lang="en-GB" sz="1200" kern="1200" dirty="0">
                <a:solidFill>
                  <a:schemeClr val="tx1"/>
                </a:solidFill>
                <a:effectLst/>
                <a:latin typeface="+mn-lt"/>
                <a:ea typeface="+mn-ea"/>
                <a:cs typeface="+mn-cs"/>
              </a:rPr>
              <a:t>God does not make mistakes. He did not make a mistake when he put you on earth at this time (think of Esther who was there for such a time as this). He did not make a mistake when he made you male or female. God put you here to fulfil his plan.</a:t>
            </a:r>
          </a:p>
          <a:p>
            <a:pPr marL="228600" lvl="0" indent="-228600">
              <a:buFont typeface="+mj-lt"/>
              <a:buAutoNum type="arabicPeriod"/>
            </a:pPr>
            <a:r>
              <a:rPr lang="en-GB" sz="1200" kern="1200" dirty="0">
                <a:solidFill>
                  <a:schemeClr val="tx1"/>
                </a:solidFill>
                <a:effectLst/>
                <a:latin typeface="+mn-lt"/>
                <a:ea typeface="+mn-ea"/>
                <a:cs typeface="+mn-cs"/>
              </a:rPr>
              <a:t>The power of a name/label. God named many people in the Bible and changed the names of many others to reflect their new identity in him. Famously, Jabez also asked God to ignore his name and grant him a fresh identity.</a:t>
            </a:r>
          </a:p>
          <a:p>
            <a:pPr marL="228600" lvl="0" indent="-228600">
              <a:buFont typeface="+mj-lt"/>
              <a:buAutoNum type="arabicPeriod"/>
            </a:pPr>
            <a:r>
              <a:rPr lang="en-GB" sz="1200" kern="1200" dirty="0">
                <a:solidFill>
                  <a:schemeClr val="tx1"/>
                </a:solidFill>
                <a:effectLst/>
                <a:latin typeface="+mn-lt"/>
                <a:ea typeface="+mn-ea"/>
                <a:cs typeface="+mn-cs"/>
              </a:rPr>
              <a:t>We are made in God’s image. We are called to reflect something of God’s goodness and glory here on earth.</a:t>
            </a:r>
          </a:p>
          <a:p>
            <a:pPr marL="228600" lvl="0" indent="-228600">
              <a:buFont typeface="+mj-lt"/>
              <a:buAutoNum type="arabicPeriod"/>
            </a:pPr>
            <a:r>
              <a:rPr lang="en-GB" sz="1200" kern="1200" dirty="0">
                <a:solidFill>
                  <a:schemeClr val="tx1"/>
                </a:solidFill>
                <a:effectLst/>
                <a:latin typeface="+mn-lt"/>
                <a:ea typeface="+mn-ea"/>
                <a:cs typeface="+mn-cs"/>
              </a:rPr>
              <a:t>What we worship we will become like (see Psalm 115:3-8 and 2 Corinthians 3:18). As we worship God we become like his image (how he created us to be). When we worship an idol, we become like it (less than God’s best for our lives).</a:t>
            </a:r>
          </a:p>
          <a:p>
            <a:pPr marL="228600" lvl="0" indent="-228600">
              <a:buFont typeface="+mj-lt"/>
              <a:buAutoNum type="arabicPeriod"/>
            </a:pPr>
            <a:r>
              <a:rPr lang="en-GB" sz="1200" kern="1200" dirty="0">
                <a:solidFill>
                  <a:schemeClr val="tx1"/>
                </a:solidFill>
                <a:effectLst/>
                <a:latin typeface="+mn-lt"/>
                <a:ea typeface="+mn-ea"/>
                <a:cs typeface="+mn-cs"/>
              </a:rPr>
              <a:t>God has a plan for us to fulfil. This area includes both the general plan that God has for every believer and the specific calling he has for each individual. </a:t>
            </a:r>
          </a:p>
          <a:p>
            <a:pPr marL="228600" lvl="0" indent="-228600">
              <a:buFont typeface="+mj-lt"/>
              <a:buAutoNum type="arabicPeriod"/>
            </a:pPr>
            <a:r>
              <a:rPr lang="en-GB" sz="1200" kern="1200" dirty="0">
                <a:solidFill>
                  <a:schemeClr val="tx1"/>
                </a:solidFill>
                <a:effectLst/>
                <a:latin typeface="+mn-lt"/>
                <a:ea typeface="+mn-ea"/>
                <a:cs typeface="+mn-cs"/>
              </a:rPr>
              <a:t>Our life fulfilment comes not from following our own desires, but from pursuing our life purpose which is only fully found when we desire God above everything else.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Included in this teaching are opportunities for ministry that look at where our perceived identity does not match God’s view of us. Perhaps by words spoken over us from others (labels given) or through lack of faith. Further opportunities are given to seek God for our unique callings and to share testimonies about the impact of choosing to follow God even above our own desires.</a:t>
            </a:r>
          </a:p>
          <a:p>
            <a:endParaRPr lang="en-GB" sz="1200" kern="1200" dirty="0">
              <a:solidFill>
                <a:schemeClr val="tx1"/>
              </a:solidFill>
              <a:effectLst/>
              <a:latin typeface="+mn-lt"/>
              <a:ea typeface="+mn-ea"/>
              <a:cs typeface="+mn-cs"/>
            </a:endParaRPr>
          </a:p>
          <a:p>
            <a:endParaRPr lang="en-GB" dirty="0"/>
          </a:p>
          <a:p>
            <a:endParaRPr lang="en-GB" dirty="0"/>
          </a:p>
        </p:txBody>
      </p:sp>
      <p:sp>
        <p:nvSpPr>
          <p:cNvPr id="4" name="Slide Number Placeholder 3"/>
          <p:cNvSpPr>
            <a:spLocks noGrp="1"/>
          </p:cNvSpPr>
          <p:nvPr>
            <p:ph type="sldNum" sz="quarter" idx="5"/>
          </p:nvPr>
        </p:nvSpPr>
        <p:spPr/>
        <p:txBody>
          <a:bodyPr/>
          <a:lstStyle/>
          <a:p>
            <a:fld id="{C7CA5802-96E7-47D1-ADF0-201922499644}" type="slidenum">
              <a:rPr lang="en-GB" smtClean="0"/>
              <a:t>7</a:t>
            </a:fld>
            <a:endParaRPr lang="en-GB"/>
          </a:p>
        </p:txBody>
      </p:sp>
    </p:spTree>
    <p:extLst>
      <p:ext uri="{BB962C8B-B14F-4D97-AF65-F5344CB8AC3E}">
        <p14:creationId xmlns:p14="http://schemas.microsoft.com/office/powerpoint/2010/main" val="2677724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Ministering on identity used to be the priority of youth leaders, in this world today we must make this a priority for ministry to our younger children also.</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One young teen used to wear layers of makeup and a heavy attitude. After teaching on identity and a time of ministry she arrived at the next meeting makeup-free and smiling. The rest of the group wee stunned by the transformation in her as they could see she now had peace. She went on to explain how God had shown her she was beautiful on the inside and so she no longer felt the need to wear the makeup.</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Celebrate who you are and how God has made you!</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Our identity is Christ.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Discussion – how else we can minister identity to our children.</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7CA5802-96E7-47D1-ADF0-201922499644}" type="slidenum">
              <a:rPr lang="en-GB" smtClean="0"/>
              <a:t>8</a:t>
            </a:fld>
            <a:endParaRPr lang="en-GB"/>
          </a:p>
        </p:txBody>
      </p:sp>
    </p:spTree>
    <p:extLst>
      <p:ext uri="{BB962C8B-B14F-4D97-AF65-F5344CB8AC3E}">
        <p14:creationId xmlns:p14="http://schemas.microsoft.com/office/powerpoint/2010/main" val="447074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Websites cover those who are concerned for changes in school and those who are promoting these changes. Here you can find more info.</a:t>
            </a:r>
          </a:p>
        </p:txBody>
      </p:sp>
      <p:sp>
        <p:nvSpPr>
          <p:cNvPr id="4" name="Slide Number Placeholder 3"/>
          <p:cNvSpPr>
            <a:spLocks noGrp="1"/>
          </p:cNvSpPr>
          <p:nvPr>
            <p:ph type="sldNum" sz="quarter" idx="5"/>
          </p:nvPr>
        </p:nvSpPr>
        <p:spPr/>
        <p:txBody>
          <a:bodyPr/>
          <a:lstStyle/>
          <a:p>
            <a:fld id="{C7CA5802-96E7-47D1-ADF0-201922499644}" type="slidenum">
              <a:rPr lang="en-GB" smtClean="0"/>
              <a:t>9</a:t>
            </a:fld>
            <a:endParaRPr lang="en-GB"/>
          </a:p>
        </p:txBody>
      </p:sp>
    </p:spTree>
    <p:extLst>
      <p:ext uri="{BB962C8B-B14F-4D97-AF65-F5344CB8AC3E}">
        <p14:creationId xmlns:p14="http://schemas.microsoft.com/office/powerpoint/2010/main" val="3376137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6/11/2019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hyperlink" Target="http://sexchangeregret.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ww.mermaidsuk.org.uk/" TargetMode="External"/><Relationship Id="rId4" Type="http://schemas.openxmlformats.org/officeDocument/2006/relationships/hyperlink" Target="http://www.transgendertrend.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814C6-41FE-4FC0-BB92-C2DB91F64457}"/>
              </a:ext>
            </a:extLst>
          </p:cNvPr>
          <p:cNvSpPr>
            <a:spLocks noGrp="1"/>
          </p:cNvSpPr>
          <p:nvPr>
            <p:ph type="ctrTitle"/>
          </p:nvPr>
        </p:nvSpPr>
        <p:spPr/>
        <p:txBody>
          <a:bodyPr/>
          <a:lstStyle/>
          <a:p>
            <a:r>
              <a:rPr lang="en-GB" dirty="0"/>
              <a:t>Children &amp; gender fluidity</a:t>
            </a:r>
          </a:p>
        </p:txBody>
      </p:sp>
      <p:sp>
        <p:nvSpPr>
          <p:cNvPr id="3" name="Subtitle 2">
            <a:extLst>
              <a:ext uri="{FF2B5EF4-FFF2-40B4-BE49-F238E27FC236}">
                <a16:creationId xmlns:a16="http://schemas.microsoft.com/office/drawing/2014/main" id="{20B4D111-D25A-4345-8DA9-2C666FC93F33}"/>
              </a:ext>
            </a:extLst>
          </p:cNvPr>
          <p:cNvSpPr>
            <a:spLocks noGrp="1"/>
          </p:cNvSpPr>
          <p:nvPr>
            <p:ph type="subTitle" idx="1"/>
          </p:nvPr>
        </p:nvSpPr>
        <p:spPr/>
        <p:txBody>
          <a:bodyPr/>
          <a:lstStyle/>
          <a:p>
            <a:r>
              <a:rPr lang="en-GB" dirty="0"/>
              <a:t>Olly Goldenberg</a:t>
            </a:r>
          </a:p>
        </p:txBody>
      </p:sp>
    </p:spTree>
    <p:extLst>
      <p:ext uri="{BB962C8B-B14F-4D97-AF65-F5344CB8AC3E}">
        <p14:creationId xmlns:p14="http://schemas.microsoft.com/office/powerpoint/2010/main" val="3070537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92" name="Group 191">
            <a:extLst>
              <a:ext uri="{FF2B5EF4-FFF2-40B4-BE49-F238E27FC236}">
                <a16:creationId xmlns:a16="http://schemas.microsoft.com/office/drawing/2014/main" id="{8D44E099-FC66-4167-A593-8F6FBB5EE0E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93" name="Freeform 11">
              <a:extLst>
                <a:ext uri="{FF2B5EF4-FFF2-40B4-BE49-F238E27FC236}">
                  <a16:creationId xmlns:a16="http://schemas.microsoft.com/office/drawing/2014/main" id="{47171E04-FEC4-4208-A619-A786E42348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94" name="Freeform 12">
              <a:extLst>
                <a:ext uri="{FF2B5EF4-FFF2-40B4-BE49-F238E27FC236}">
                  <a16:creationId xmlns:a16="http://schemas.microsoft.com/office/drawing/2014/main" id="{F3DE8019-884E-41C9-A54C-AC668CA526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95" name="Freeform 13">
              <a:extLst>
                <a:ext uri="{FF2B5EF4-FFF2-40B4-BE49-F238E27FC236}">
                  <a16:creationId xmlns:a16="http://schemas.microsoft.com/office/drawing/2014/main" id="{462C1647-5880-4037-8FCE-16E1F646C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96" name="Freeform 14">
              <a:extLst>
                <a:ext uri="{FF2B5EF4-FFF2-40B4-BE49-F238E27FC236}">
                  <a16:creationId xmlns:a16="http://schemas.microsoft.com/office/drawing/2014/main" id="{C91082BE-FDAA-4A80-88B6-C5F5AD0C2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97" name="Freeform 15">
              <a:extLst>
                <a:ext uri="{FF2B5EF4-FFF2-40B4-BE49-F238E27FC236}">
                  <a16:creationId xmlns:a16="http://schemas.microsoft.com/office/drawing/2014/main" id="{059FE918-3CB9-43E6-8025-22A9C21C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98" name="Freeform 16">
              <a:extLst>
                <a:ext uri="{FF2B5EF4-FFF2-40B4-BE49-F238E27FC236}">
                  <a16:creationId xmlns:a16="http://schemas.microsoft.com/office/drawing/2014/main" id="{E30464D7-34FF-42C8-8686-C3A865E90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99" name="Freeform 17">
              <a:extLst>
                <a:ext uri="{FF2B5EF4-FFF2-40B4-BE49-F238E27FC236}">
                  <a16:creationId xmlns:a16="http://schemas.microsoft.com/office/drawing/2014/main" id="{07281894-7888-434B-BC17-FB67B4879C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00" name="Freeform 18">
              <a:extLst>
                <a:ext uri="{FF2B5EF4-FFF2-40B4-BE49-F238E27FC236}">
                  <a16:creationId xmlns:a16="http://schemas.microsoft.com/office/drawing/2014/main" id="{7CDF6636-2EE5-4477-B1E7-136C9B4F3C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1" name="Freeform 19">
              <a:extLst>
                <a:ext uri="{FF2B5EF4-FFF2-40B4-BE49-F238E27FC236}">
                  <a16:creationId xmlns:a16="http://schemas.microsoft.com/office/drawing/2014/main" id="{6A01C238-0F7D-4DF5-A879-3290200089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02" name="Freeform 20">
              <a:extLst>
                <a:ext uri="{FF2B5EF4-FFF2-40B4-BE49-F238E27FC236}">
                  <a16:creationId xmlns:a16="http://schemas.microsoft.com/office/drawing/2014/main" id="{AA10B8D3-BE6D-40AB-BA54-12C4758E5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3" name="Freeform 21">
              <a:extLst>
                <a:ext uri="{FF2B5EF4-FFF2-40B4-BE49-F238E27FC236}">
                  <a16:creationId xmlns:a16="http://schemas.microsoft.com/office/drawing/2014/main" id="{4CD8C1DF-88C2-4F11-AA23-36D5B5BD3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04" name="Freeform 22">
              <a:extLst>
                <a:ext uri="{FF2B5EF4-FFF2-40B4-BE49-F238E27FC236}">
                  <a16:creationId xmlns:a16="http://schemas.microsoft.com/office/drawing/2014/main" id="{9AF01696-99FF-4093-938A-38D0C7223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05" name="Group 204">
            <a:extLst>
              <a:ext uri="{FF2B5EF4-FFF2-40B4-BE49-F238E27FC236}">
                <a16:creationId xmlns:a16="http://schemas.microsoft.com/office/drawing/2014/main" id="{629FAB3C-6A93-4306-8525-B9FC787B15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06" name="Freeform 27">
              <a:extLst>
                <a:ext uri="{FF2B5EF4-FFF2-40B4-BE49-F238E27FC236}">
                  <a16:creationId xmlns:a16="http://schemas.microsoft.com/office/drawing/2014/main" id="{8838005D-B3A9-4E56-9BFB-3DD99E4BBB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07" name="Freeform 28">
              <a:extLst>
                <a:ext uri="{FF2B5EF4-FFF2-40B4-BE49-F238E27FC236}">
                  <a16:creationId xmlns:a16="http://schemas.microsoft.com/office/drawing/2014/main" id="{6450237E-A2DE-4BA3-AF9F-06399E5CF1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08" name="Freeform 29">
              <a:extLst>
                <a:ext uri="{FF2B5EF4-FFF2-40B4-BE49-F238E27FC236}">
                  <a16:creationId xmlns:a16="http://schemas.microsoft.com/office/drawing/2014/main" id="{A643E849-3FBA-4248-B0DF-9D6737E232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09" name="Freeform 30">
              <a:extLst>
                <a:ext uri="{FF2B5EF4-FFF2-40B4-BE49-F238E27FC236}">
                  <a16:creationId xmlns:a16="http://schemas.microsoft.com/office/drawing/2014/main" id="{231C0782-59AA-4C4F-8B86-85102F701A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10" name="Freeform 31">
              <a:extLst>
                <a:ext uri="{FF2B5EF4-FFF2-40B4-BE49-F238E27FC236}">
                  <a16:creationId xmlns:a16="http://schemas.microsoft.com/office/drawing/2014/main" id="{E19975F5-4F93-41BF-9A6D-1E6CFDFF1D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11" name="Freeform 32">
              <a:extLst>
                <a:ext uri="{FF2B5EF4-FFF2-40B4-BE49-F238E27FC236}">
                  <a16:creationId xmlns:a16="http://schemas.microsoft.com/office/drawing/2014/main" id="{AE6458FC-D3D9-469F-A8FB-0431BD156B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12" name="Freeform 33">
              <a:extLst>
                <a:ext uri="{FF2B5EF4-FFF2-40B4-BE49-F238E27FC236}">
                  <a16:creationId xmlns:a16="http://schemas.microsoft.com/office/drawing/2014/main" id="{90B9693F-2248-4DB8-A528-52C13C636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213" name="Freeform 34">
              <a:extLst>
                <a:ext uri="{FF2B5EF4-FFF2-40B4-BE49-F238E27FC236}">
                  <a16:creationId xmlns:a16="http://schemas.microsoft.com/office/drawing/2014/main" id="{11CC5E15-09A8-41A0-930D-434F7D8D6F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214" name="Freeform 35">
              <a:extLst>
                <a:ext uri="{FF2B5EF4-FFF2-40B4-BE49-F238E27FC236}">
                  <a16:creationId xmlns:a16="http://schemas.microsoft.com/office/drawing/2014/main" id="{B5566C56-67EC-43D7-A3D2-3CCBEDAFC6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15" name="Freeform 36">
              <a:extLst>
                <a:ext uri="{FF2B5EF4-FFF2-40B4-BE49-F238E27FC236}">
                  <a16:creationId xmlns:a16="http://schemas.microsoft.com/office/drawing/2014/main" id="{CF74AC36-5E17-4D3B-A93B-1645741EBF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6" name="Freeform 37">
              <a:extLst>
                <a:ext uri="{FF2B5EF4-FFF2-40B4-BE49-F238E27FC236}">
                  <a16:creationId xmlns:a16="http://schemas.microsoft.com/office/drawing/2014/main" id="{39818481-D2FB-4507-B11D-8C6342ACF4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17" name="Freeform 38">
              <a:extLst>
                <a:ext uri="{FF2B5EF4-FFF2-40B4-BE49-F238E27FC236}">
                  <a16:creationId xmlns:a16="http://schemas.microsoft.com/office/drawing/2014/main" id="{E996F5F0-3979-44D1-9AE3-1251DA5D2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18" name="Rectangle 217">
            <a:extLst>
              <a:ext uri="{FF2B5EF4-FFF2-40B4-BE49-F238E27FC236}">
                <a16:creationId xmlns:a16="http://schemas.microsoft.com/office/drawing/2014/main" id="{05C469C2-FE8F-491E-9139-7E7F8BB38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19" name="Freeform 6">
            <a:extLst>
              <a:ext uri="{FF2B5EF4-FFF2-40B4-BE49-F238E27FC236}">
                <a16:creationId xmlns:a16="http://schemas.microsoft.com/office/drawing/2014/main" id="{6538C979-F14E-4C6B-BE04-38CC5D7C13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220" name="Rectangle 219">
            <a:extLst>
              <a:ext uri="{FF2B5EF4-FFF2-40B4-BE49-F238E27FC236}">
                <a16:creationId xmlns:a16="http://schemas.microsoft.com/office/drawing/2014/main" id="{9AE7E35B-D9A9-4963-B236-6A9A3A05B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221" name="Rectangle 220">
            <a:extLst>
              <a:ext uri="{FF2B5EF4-FFF2-40B4-BE49-F238E27FC236}">
                <a16:creationId xmlns:a16="http://schemas.microsoft.com/office/drawing/2014/main" id="{3AE7ECD9-6B32-4943-BDE6-98F83E45C1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2" name="Rectangle 221">
            <a:extLst>
              <a:ext uri="{FF2B5EF4-FFF2-40B4-BE49-F238E27FC236}">
                <a16:creationId xmlns:a16="http://schemas.microsoft.com/office/drawing/2014/main" id="{E1C57C1E-EE6F-46AA-AE45-A9073E5597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bg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DB90F3E-FECD-4B22-933D-CD525264713B}"/>
              </a:ext>
            </a:extLst>
          </p:cNvPr>
          <p:cNvSpPr>
            <a:spLocks noGrp="1"/>
          </p:cNvSpPr>
          <p:nvPr>
            <p:ph type="title"/>
          </p:nvPr>
        </p:nvSpPr>
        <p:spPr>
          <a:xfrm>
            <a:off x="540279" y="1795849"/>
            <a:ext cx="3778870" cy="3114818"/>
          </a:xfrm>
        </p:spPr>
        <p:txBody>
          <a:bodyPr vert="horz" lIns="91440" tIns="45720" rIns="91440" bIns="45720" rtlCol="0" anchor="b">
            <a:normAutofit/>
          </a:bodyPr>
          <a:lstStyle/>
          <a:p>
            <a:r>
              <a:rPr lang="en-US" sz="4000" dirty="0">
                <a:solidFill>
                  <a:srgbClr val="FEFFFF"/>
                </a:solidFill>
              </a:rPr>
              <a:t>Crazy Times?</a:t>
            </a:r>
          </a:p>
        </p:txBody>
      </p:sp>
      <p:pic>
        <p:nvPicPr>
          <p:cNvPr id="1026" name="Picture 2" descr="Image result for transgender symbol">
            <a:extLst>
              <a:ext uri="{FF2B5EF4-FFF2-40B4-BE49-F238E27FC236}">
                <a16:creationId xmlns:a16="http://schemas.microsoft.com/office/drawing/2014/main" id="{877F8C39-0DB4-420E-8D3F-7C165F2E8D1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735" r="20468"/>
          <a:stretch/>
        </p:blipFill>
        <p:spPr bwMode="auto">
          <a:xfrm>
            <a:off x="4639731" y="10"/>
            <a:ext cx="3788327" cy="6857990"/>
          </a:xfrm>
          <a:prstGeom prst="rect">
            <a:avLst/>
          </a:prstGeom>
          <a:noFill/>
          <a:extLst>
            <a:ext uri="{909E8E84-426E-40DD-AFC4-6F175D3DCCD1}">
              <a14:hiddenFill xmlns:a14="http://schemas.microsoft.com/office/drawing/2010/main">
                <a:solidFill>
                  <a:srgbClr val="FFFFFF"/>
                </a:solidFill>
              </a14:hiddenFill>
            </a:ext>
          </a:extLst>
        </p:spPr>
      </p:pic>
      <p:sp>
        <p:nvSpPr>
          <p:cNvPr id="223" name="Freeform 5">
            <a:extLst>
              <a:ext uri="{FF2B5EF4-FFF2-40B4-BE49-F238E27FC236}">
                <a16:creationId xmlns:a16="http://schemas.microsoft.com/office/drawing/2014/main" id="{4064D3F3-30A9-422E-9E54-0D81A025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1029" name="Content Placeholder 4">
            <a:extLst>
              <a:ext uri="{FF2B5EF4-FFF2-40B4-BE49-F238E27FC236}">
                <a16:creationId xmlns:a16="http://schemas.microsoft.com/office/drawing/2014/main" id="{AE458544-0D4E-4D22-925E-848C94F9823B}"/>
              </a:ext>
            </a:extLst>
          </p:cNvPr>
          <p:cNvPicPr>
            <a:picLocks noChangeAspect="1"/>
          </p:cNvPicPr>
          <p:nvPr/>
        </p:nvPicPr>
        <p:blipFill rotWithShape="1">
          <a:blip r:embed="rId4"/>
          <a:srcRect l="45049"/>
          <a:stretch/>
        </p:blipFill>
        <p:spPr>
          <a:xfrm>
            <a:off x="8428058" y="-2"/>
            <a:ext cx="3768513" cy="6858000"/>
          </a:xfrm>
          <a:prstGeom prst="rect">
            <a:avLst/>
          </a:prstGeom>
        </p:spPr>
      </p:pic>
      <p:cxnSp>
        <p:nvCxnSpPr>
          <p:cNvPr id="224" name="Straight Connector 223">
            <a:extLst>
              <a:ext uri="{FF2B5EF4-FFF2-40B4-BE49-F238E27FC236}">
                <a16:creationId xmlns:a16="http://schemas.microsoft.com/office/drawing/2014/main" id="{9F6B13D4-91C2-4535-99B8-0191C73E7DB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420438" y="0"/>
            <a:ext cx="0" cy="6857694"/>
          </a:xfrm>
          <a:prstGeom prst="line">
            <a:avLst/>
          </a:prstGeom>
          <a:ln w="50800" cap="flat">
            <a:solidFill>
              <a:schemeClr val="bg2">
                <a:lumMod val="1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3002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54" name="Group 15">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7"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8"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9"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0"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1"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2"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3"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4"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5"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6"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7"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8"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55" name="Group 29">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31"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32"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3"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4"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5"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6"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7"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8"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9"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40"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41"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42"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56" name="Rectangle 43">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7" name="Freeform 6">
            <a:extLst>
              <a:ext uri="{FF2B5EF4-FFF2-40B4-BE49-F238E27FC236}">
                <a16:creationId xmlns:a16="http://schemas.microsoft.com/office/drawing/2014/main" id="{7BD08880-457D-4C62-A3B5-6A9B0878C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58" name="Rectangle 47">
            <a:extLst>
              <a:ext uri="{FF2B5EF4-FFF2-40B4-BE49-F238E27FC236}">
                <a16:creationId xmlns:a16="http://schemas.microsoft.com/office/drawing/2014/main" id="{FA94DED7-0A28-4AD9-8747-E94113225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59" name="Rectangle 49">
            <a:extLst>
              <a:ext uri="{FF2B5EF4-FFF2-40B4-BE49-F238E27FC236}">
                <a16:creationId xmlns:a16="http://schemas.microsoft.com/office/drawing/2014/main" id="{6F175609-91A3-416E-BC3D-7548FDE029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0" name="Rectangle 51">
            <a:extLst>
              <a:ext uri="{FF2B5EF4-FFF2-40B4-BE49-F238E27FC236}">
                <a16:creationId xmlns:a16="http://schemas.microsoft.com/office/drawing/2014/main" id="{9A3B0D54-9DF0-4FF8-A0AA-B4234DF35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rgbClr val="78794D"/>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F1DF476-755D-4091-AD39-625E3154676D}"/>
              </a:ext>
            </a:extLst>
          </p:cNvPr>
          <p:cNvSpPr>
            <a:spLocks noGrp="1"/>
          </p:cNvSpPr>
          <p:nvPr>
            <p:ph type="title"/>
          </p:nvPr>
        </p:nvSpPr>
        <p:spPr>
          <a:xfrm>
            <a:off x="540279" y="1795849"/>
            <a:ext cx="3778870" cy="3114818"/>
          </a:xfrm>
        </p:spPr>
        <p:txBody>
          <a:bodyPr vert="horz" lIns="91440" tIns="45720" rIns="91440" bIns="45720" rtlCol="0" anchor="b">
            <a:normAutofit/>
          </a:bodyPr>
          <a:lstStyle/>
          <a:p>
            <a:r>
              <a:rPr lang="en-US" sz="4000">
                <a:solidFill>
                  <a:srgbClr val="FEFFFF"/>
                </a:solidFill>
              </a:rPr>
              <a:t>My focus</a:t>
            </a:r>
          </a:p>
        </p:txBody>
      </p:sp>
      <p:pic>
        <p:nvPicPr>
          <p:cNvPr id="11" name="Picture 10" descr="A group of kids in a grassy area&#10;&#10;Description automatically generated">
            <a:extLst>
              <a:ext uri="{FF2B5EF4-FFF2-40B4-BE49-F238E27FC236}">
                <a16:creationId xmlns:a16="http://schemas.microsoft.com/office/drawing/2014/main" id="{E75C6EBE-3DBF-408E-A358-F2346F382C01}"/>
              </a:ext>
            </a:extLst>
          </p:cNvPr>
          <p:cNvPicPr>
            <a:picLocks noChangeAspect="1"/>
          </p:cNvPicPr>
          <p:nvPr/>
        </p:nvPicPr>
        <p:blipFill rotWithShape="1">
          <a:blip r:embed="rId3"/>
          <a:srcRect l="8458" r="691" b="1"/>
          <a:stretch/>
        </p:blipFill>
        <p:spPr>
          <a:xfrm>
            <a:off x="4639732" y="10"/>
            <a:ext cx="7552267" cy="6857990"/>
          </a:xfrm>
          <a:prstGeom prst="rect">
            <a:avLst/>
          </a:prstGeom>
        </p:spPr>
      </p:pic>
    </p:spTree>
    <p:extLst>
      <p:ext uri="{BB962C8B-B14F-4D97-AF65-F5344CB8AC3E}">
        <p14:creationId xmlns:p14="http://schemas.microsoft.com/office/powerpoint/2010/main" val="1139323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DF476-755D-4091-AD39-625E3154676D}"/>
              </a:ext>
            </a:extLst>
          </p:cNvPr>
          <p:cNvSpPr>
            <a:spLocks noGrp="1"/>
          </p:cNvSpPr>
          <p:nvPr>
            <p:ph type="title"/>
          </p:nvPr>
        </p:nvSpPr>
        <p:spPr/>
        <p:txBody>
          <a:bodyPr/>
          <a:lstStyle/>
          <a:p>
            <a:r>
              <a:rPr lang="en-GB" dirty="0"/>
              <a:t>Frameworks</a:t>
            </a:r>
          </a:p>
        </p:txBody>
      </p:sp>
      <p:sp>
        <p:nvSpPr>
          <p:cNvPr id="4" name="Rectangle 3">
            <a:extLst>
              <a:ext uri="{FF2B5EF4-FFF2-40B4-BE49-F238E27FC236}">
                <a16:creationId xmlns:a16="http://schemas.microsoft.com/office/drawing/2014/main" id="{2757A2AD-DF8E-490A-915C-DC743E16E353}"/>
              </a:ext>
            </a:extLst>
          </p:cNvPr>
          <p:cNvSpPr/>
          <p:nvPr/>
        </p:nvSpPr>
        <p:spPr>
          <a:xfrm>
            <a:off x="5739104" y="2227834"/>
            <a:ext cx="4005664" cy="886968"/>
          </a:xfrm>
          <a:prstGeom prst="rect">
            <a:avLst/>
          </a:prstGeom>
          <a:gradFill flip="none" rotWithShape="1">
            <a:gsLst>
              <a:gs pos="45000">
                <a:srgbClr val="F1583F"/>
              </a:gs>
              <a:gs pos="0">
                <a:schemeClr val="bg1">
                  <a:alpha val="0"/>
                </a:schemeClr>
              </a:gs>
              <a:gs pos="100000">
                <a:srgbClr val="EE381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en-US" sz="2000" dirty="0"/>
              <a:t>Ministerial</a:t>
            </a:r>
          </a:p>
        </p:txBody>
      </p:sp>
      <p:sp>
        <p:nvSpPr>
          <p:cNvPr id="5" name="Rectangle 4">
            <a:extLst>
              <a:ext uri="{FF2B5EF4-FFF2-40B4-BE49-F238E27FC236}">
                <a16:creationId xmlns:a16="http://schemas.microsoft.com/office/drawing/2014/main" id="{D8BB8663-7057-4162-B830-3F74803424C2}"/>
              </a:ext>
            </a:extLst>
          </p:cNvPr>
          <p:cNvSpPr/>
          <p:nvPr/>
        </p:nvSpPr>
        <p:spPr>
          <a:xfrm>
            <a:off x="6353438" y="3190789"/>
            <a:ext cx="3391329" cy="886968"/>
          </a:xfrm>
          <a:prstGeom prst="rect">
            <a:avLst/>
          </a:prstGeom>
          <a:gradFill flip="none" rotWithShape="1">
            <a:gsLst>
              <a:gs pos="52000">
                <a:srgbClr val="9CDD46"/>
              </a:gs>
              <a:gs pos="0">
                <a:schemeClr val="bg1">
                  <a:alpha val="0"/>
                </a:schemeClr>
              </a:gs>
              <a:gs pos="100000">
                <a:srgbClr val="8AD72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en-US" sz="2000" dirty="0"/>
              <a:t>Pastoral</a:t>
            </a:r>
          </a:p>
        </p:txBody>
      </p:sp>
      <p:sp>
        <p:nvSpPr>
          <p:cNvPr id="6" name="Rectangle 5">
            <a:extLst>
              <a:ext uri="{FF2B5EF4-FFF2-40B4-BE49-F238E27FC236}">
                <a16:creationId xmlns:a16="http://schemas.microsoft.com/office/drawing/2014/main" id="{2D997F83-CDE2-43EA-B44D-9FD4F713943A}"/>
              </a:ext>
            </a:extLst>
          </p:cNvPr>
          <p:cNvSpPr/>
          <p:nvPr/>
        </p:nvSpPr>
        <p:spPr>
          <a:xfrm>
            <a:off x="7020404" y="4153744"/>
            <a:ext cx="2724364" cy="886968"/>
          </a:xfrm>
          <a:prstGeom prst="rect">
            <a:avLst/>
          </a:prstGeom>
          <a:gradFill flip="none" rotWithShape="1">
            <a:gsLst>
              <a:gs pos="53000">
                <a:srgbClr val="2EB1EC"/>
              </a:gs>
              <a:gs pos="0">
                <a:schemeClr val="bg1">
                  <a:alpha val="0"/>
                </a:schemeClr>
              </a:gs>
              <a:gs pos="100000">
                <a:srgbClr val="00A0E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en-US" sz="2000" dirty="0"/>
              <a:t>Theological</a:t>
            </a:r>
          </a:p>
        </p:txBody>
      </p:sp>
      <p:sp>
        <p:nvSpPr>
          <p:cNvPr id="7" name="Rectangle 89">
            <a:extLst>
              <a:ext uri="{FF2B5EF4-FFF2-40B4-BE49-F238E27FC236}">
                <a16:creationId xmlns:a16="http://schemas.microsoft.com/office/drawing/2014/main" id="{C05EBD17-AFAB-4FB2-AF74-0188C7E62C58}"/>
              </a:ext>
            </a:extLst>
          </p:cNvPr>
          <p:cNvSpPr/>
          <p:nvPr/>
        </p:nvSpPr>
        <p:spPr>
          <a:xfrm>
            <a:off x="5124769" y="2227834"/>
            <a:ext cx="1228670" cy="886968"/>
          </a:xfrm>
          <a:custGeom>
            <a:avLst/>
            <a:gdLst/>
            <a:ahLst/>
            <a:cxnLst/>
            <a:rect l="l" t="t" r="r" b="b"/>
            <a:pathLst>
              <a:path w="1228670" h="886968">
                <a:moveTo>
                  <a:pt x="614335" y="0"/>
                </a:moveTo>
                <a:lnTo>
                  <a:pt x="1228670" y="886968"/>
                </a:lnTo>
                <a:lnTo>
                  <a:pt x="0" y="886968"/>
                </a:lnTo>
                <a:close/>
              </a:path>
            </a:pathLst>
          </a:custGeom>
          <a:solidFill>
            <a:srgbClr val="EE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Rectangle 90">
            <a:extLst>
              <a:ext uri="{FF2B5EF4-FFF2-40B4-BE49-F238E27FC236}">
                <a16:creationId xmlns:a16="http://schemas.microsoft.com/office/drawing/2014/main" id="{F2688713-3F1C-49E9-AAE8-E848248FCE9C}"/>
              </a:ext>
            </a:extLst>
          </p:cNvPr>
          <p:cNvSpPr/>
          <p:nvPr/>
        </p:nvSpPr>
        <p:spPr>
          <a:xfrm>
            <a:off x="4457804" y="3190789"/>
            <a:ext cx="2562600" cy="886968"/>
          </a:xfrm>
          <a:custGeom>
            <a:avLst/>
            <a:gdLst/>
            <a:ahLst/>
            <a:cxnLst/>
            <a:rect l="l" t="t" r="r" b="b"/>
            <a:pathLst>
              <a:path w="2562600" h="886968">
                <a:moveTo>
                  <a:pt x="614335" y="0"/>
                </a:moveTo>
                <a:lnTo>
                  <a:pt x="1948265" y="0"/>
                </a:lnTo>
                <a:lnTo>
                  <a:pt x="2562600" y="886968"/>
                </a:lnTo>
                <a:lnTo>
                  <a:pt x="0" y="886968"/>
                </a:lnTo>
                <a:close/>
              </a:path>
            </a:pathLst>
          </a:custGeom>
          <a:solidFill>
            <a:srgbClr val="8AD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Rectangle 91">
            <a:extLst>
              <a:ext uri="{FF2B5EF4-FFF2-40B4-BE49-F238E27FC236}">
                <a16:creationId xmlns:a16="http://schemas.microsoft.com/office/drawing/2014/main" id="{D6E00BA8-26F9-4354-9879-C99EE060B0E8}"/>
              </a:ext>
            </a:extLst>
          </p:cNvPr>
          <p:cNvSpPr/>
          <p:nvPr/>
        </p:nvSpPr>
        <p:spPr>
          <a:xfrm>
            <a:off x="3790839" y="4153744"/>
            <a:ext cx="3896530" cy="886968"/>
          </a:xfrm>
          <a:custGeom>
            <a:avLst/>
            <a:gdLst/>
            <a:ahLst/>
            <a:cxnLst/>
            <a:rect l="l" t="t" r="r" b="b"/>
            <a:pathLst>
              <a:path w="3896530" h="886968">
                <a:moveTo>
                  <a:pt x="614335" y="0"/>
                </a:moveTo>
                <a:lnTo>
                  <a:pt x="3282196" y="0"/>
                </a:lnTo>
                <a:lnTo>
                  <a:pt x="3896530" y="886968"/>
                </a:lnTo>
                <a:lnTo>
                  <a:pt x="0" y="886968"/>
                </a:lnTo>
                <a:close/>
              </a:path>
            </a:pathLst>
          </a:cu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987166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23"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4"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5"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6"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7"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8"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9"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0"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1"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2"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3"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4"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36" name="Group 35">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37"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38"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9"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40"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41"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42"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43"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44"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45"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46"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47"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48"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50" name="Rectangle 49">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2" name="Freeform 6">
            <a:extLst>
              <a:ext uri="{FF2B5EF4-FFF2-40B4-BE49-F238E27FC236}">
                <a16:creationId xmlns:a16="http://schemas.microsoft.com/office/drawing/2014/main" id="{7BD08880-457D-4C62-A3B5-6A9B0878C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54" name="Rectangle 53">
            <a:extLst>
              <a:ext uri="{FF2B5EF4-FFF2-40B4-BE49-F238E27FC236}">
                <a16:creationId xmlns:a16="http://schemas.microsoft.com/office/drawing/2014/main" id="{FA94DED7-0A28-4AD9-8747-E94113225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56" name="Rectangle 55">
            <a:extLst>
              <a:ext uri="{FF2B5EF4-FFF2-40B4-BE49-F238E27FC236}">
                <a16:creationId xmlns:a16="http://schemas.microsoft.com/office/drawing/2014/main" id="{6F175609-91A3-416E-BC3D-7548FDE029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8" name="Rectangle 57">
            <a:extLst>
              <a:ext uri="{FF2B5EF4-FFF2-40B4-BE49-F238E27FC236}">
                <a16:creationId xmlns:a16="http://schemas.microsoft.com/office/drawing/2014/main" id="{9A3B0D54-9DF0-4FF8-A0AA-B4234DF35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rgbClr val="904C3B"/>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9A78A44-EC96-40C9-8DAC-71F461D1B1CC}"/>
              </a:ext>
            </a:extLst>
          </p:cNvPr>
          <p:cNvSpPr>
            <a:spLocks noGrp="1"/>
          </p:cNvSpPr>
          <p:nvPr>
            <p:ph type="title"/>
          </p:nvPr>
        </p:nvSpPr>
        <p:spPr>
          <a:xfrm>
            <a:off x="540279" y="1795849"/>
            <a:ext cx="3778870" cy="3114818"/>
          </a:xfrm>
        </p:spPr>
        <p:txBody>
          <a:bodyPr vert="horz" lIns="91440" tIns="45720" rIns="91440" bIns="45720" rtlCol="0" anchor="b">
            <a:normAutofit/>
          </a:bodyPr>
          <a:lstStyle/>
          <a:p>
            <a:r>
              <a:rPr lang="en-US" sz="4000" dirty="0">
                <a:solidFill>
                  <a:srgbClr val="FEFFFF"/>
                </a:solidFill>
              </a:rPr>
              <a:t>Theological framework</a:t>
            </a:r>
          </a:p>
        </p:txBody>
      </p:sp>
      <p:pic>
        <p:nvPicPr>
          <p:cNvPr id="8" name="Content Placeholder 4">
            <a:extLst>
              <a:ext uri="{FF2B5EF4-FFF2-40B4-BE49-F238E27FC236}">
                <a16:creationId xmlns:a16="http://schemas.microsoft.com/office/drawing/2014/main" id="{7771BA40-0A77-4C73-890C-B0B4671AD483}"/>
              </a:ext>
            </a:extLst>
          </p:cNvPr>
          <p:cNvPicPr>
            <a:picLocks noChangeAspect="1"/>
          </p:cNvPicPr>
          <p:nvPr/>
        </p:nvPicPr>
        <p:blipFill rotWithShape="1">
          <a:blip r:embed="rId3"/>
          <a:srcRect l="26844" r="198" b="-1"/>
          <a:stretch/>
        </p:blipFill>
        <p:spPr>
          <a:xfrm>
            <a:off x="4639732" y="10"/>
            <a:ext cx="7552267" cy="6857990"/>
          </a:xfrm>
          <a:prstGeom prst="rect">
            <a:avLst/>
          </a:prstGeom>
        </p:spPr>
      </p:pic>
    </p:spTree>
    <p:extLst>
      <p:ext uri="{BB962C8B-B14F-4D97-AF65-F5344CB8AC3E}">
        <p14:creationId xmlns:p14="http://schemas.microsoft.com/office/powerpoint/2010/main" val="2019651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2"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3"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4"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5"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6"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7"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8"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9"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0"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1"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2"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4" name="Group 23">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5"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6"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7"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8"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9"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0"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1"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2"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3"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4"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5"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6"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8" name="Rectangle 37">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0" name="Freeform 6">
            <a:extLst>
              <a:ext uri="{FF2B5EF4-FFF2-40B4-BE49-F238E27FC236}">
                <a16:creationId xmlns:a16="http://schemas.microsoft.com/office/drawing/2014/main" id="{7BD08880-457D-4C62-A3B5-6A9B0878C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2" name="Rectangle 41">
            <a:extLst>
              <a:ext uri="{FF2B5EF4-FFF2-40B4-BE49-F238E27FC236}">
                <a16:creationId xmlns:a16="http://schemas.microsoft.com/office/drawing/2014/main" id="{FA94DED7-0A28-4AD9-8747-E94113225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44" name="Rectangle 43">
            <a:extLst>
              <a:ext uri="{FF2B5EF4-FFF2-40B4-BE49-F238E27FC236}">
                <a16:creationId xmlns:a16="http://schemas.microsoft.com/office/drawing/2014/main" id="{6F175609-91A3-416E-BC3D-7548FDE029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6" name="Rectangle 45">
            <a:extLst>
              <a:ext uri="{FF2B5EF4-FFF2-40B4-BE49-F238E27FC236}">
                <a16:creationId xmlns:a16="http://schemas.microsoft.com/office/drawing/2014/main" id="{9A3B0D54-9DF0-4FF8-A0AA-B4234DF35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rgbClr val="3B4553"/>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C8B0659-28D4-4386-A3A4-989EAFA4BD8E}"/>
              </a:ext>
            </a:extLst>
          </p:cNvPr>
          <p:cNvSpPr>
            <a:spLocks noGrp="1"/>
          </p:cNvSpPr>
          <p:nvPr>
            <p:ph type="title"/>
          </p:nvPr>
        </p:nvSpPr>
        <p:spPr>
          <a:xfrm>
            <a:off x="540279" y="1795849"/>
            <a:ext cx="3778870" cy="3114818"/>
          </a:xfrm>
        </p:spPr>
        <p:txBody>
          <a:bodyPr vert="horz" lIns="91440" tIns="45720" rIns="91440" bIns="45720" rtlCol="0" anchor="b">
            <a:normAutofit/>
          </a:bodyPr>
          <a:lstStyle/>
          <a:p>
            <a:r>
              <a:rPr lang="en-US" sz="4000">
                <a:solidFill>
                  <a:srgbClr val="FEFFFF"/>
                </a:solidFill>
              </a:rPr>
              <a:t>Pastoral framework</a:t>
            </a:r>
          </a:p>
        </p:txBody>
      </p:sp>
      <p:pic>
        <p:nvPicPr>
          <p:cNvPr id="5" name="Picture 4" descr="A person sitting on a bench&#10;&#10;Description automatically generated">
            <a:extLst>
              <a:ext uri="{FF2B5EF4-FFF2-40B4-BE49-F238E27FC236}">
                <a16:creationId xmlns:a16="http://schemas.microsoft.com/office/drawing/2014/main" id="{ADD29B69-F790-4D9E-AAE5-926B9695FDC3}"/>
              </a:ext>
            </a:extLst>
          </p:cNvPr>
          <p:cNvPicPr>
            <a:picLocks noChangeAspect="1"/>
          </p:cNvPicPr>
          <p:nvPr/>
        </p:nvPicPr>
        <p:blipFill rotWithShape="1">
          <a:blip r:embed="rId3"/>
          <a:srcRect l="27917" r="13168" b="1"/>
          <a:stretch/>
        </p:blipFill>
        <p:spPr>
          <a:xfrm>
            <a:off x="4639732" y="10"/>
            <a:ext cx="7552267" cy="6857990"/>
          </a:xfrm>
          <a:prstGeom prst="rect">
            <a:avLst/>
          </a:prstGeom>
        </p:spPr>
      </p:pic>
    </p:spTree>
    <p:extLst>
      <p:ext uri="{BB962C8B-B14F-4D97-AF65-F5344CB8AC3E}">
        <p14:creationId xmlns:p14="http://schemas.microsoft.com/office/powerpoint/2010/main" val="3113519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2"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3"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4"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5"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6"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7"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8"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9"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0"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1"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2"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4" name="Group 23">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5"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6"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7"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8"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9"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0"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1"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2"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3"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4"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5"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6"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8" name="Rectangle 37">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0" name="Freeform 6">
            <a:extLst>
              <a:ext uri="{FF2B5EF4-FFF2-40B4-BE49-F238E27FC236}">
                <a16:creationId xmlns:a16="http://schemas.microsoft.com/office/drawing/2014/main" id="{7BD08880-457D-4C62-A3B5-6A9B0878C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2" name="Rectangle 41">
            <a:extLst>
              <a:ext uri="{FF2B5EF4-FFF2-40B4-BE49-F238E27FC236}">
                <a16:creationId xmlns:a16="http://schemas.microsoft.com/office/drawing/2014/main" id="{6B79E008-DC37-4666-A916-4A4B8A2B5A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9A71B15-1984-4C52-9D91-56CF265D7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7540751" cy="6858000"/>
          </a:xfrm>
          <a:prstGeom prst="rect">
            <a:avLst/>
          </a:prstGeom>
          <a:solidFill>
            <a:schemeClr val="bg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00C57DF-9312-48EF-B572-42EF2169A661}"/>
              </a:ext>
            </a:extLst>
          </p:cNvPr>
          <p:cNvSpPr>
            <a:spLocks noGrp="1"/>
          </p:cNvSpPr>
          <p:nvPr>
            <p:ph type="title"/>
          </p:nvPr>
        </p:nvSpPr>
        <p:spPr>
          <a:xfrm>
            <a:off x="540278" y="967417"/>
            <a:ext cx="6675215" cy="3943250"/>
          </a:xfrm>
        </p:spPr>
        <p:txBody>
          <a:bodyPr vert="horz" lIns="91440" tIns="45720" rIns="91440" bIns="45720" rtlCol="0" anchor="b">
            <a:normAutofit/>
          </a:bodyPr>
          <a:lstStyle/>
          <a:p>
            <a:r>
              <a:rPr lang="en-US" sz="4000">
                <a:solidFill>
                  <a:srgbClr val="FEFFFF"/>
                </a:solidFill>
              </a:rPr>
              <a:t>Ministerial framework</a:t>
            </a:r>
          </a:p>
        </p:txBody>
      </p:sp>
      <p:pic>
        <p:nvPicPr>
          <p:cNvPr id="5" name="Picture 4" descr="A group of people looking at each other&#10;&#10;Description automatically generated">
            <a:extLst>
              <a:ext uri="{FF2B5EF4-FFF2-40B4-BE49-F238E27FC236}">
                <a16:creationId xmlns:a16="http://schemas.microsoft.com/office/drawing/2014/main" id="{757CD869-2786-479A-A435-EAA203A6675D}"/>
              </a:ext>
            </a:extLst>
          </p:cNvPr>
          <p:cNvPicPr>
            <a:picLocks noChangeAspect="1"/>
          </p:cNvPicPr>
          <p:nvPr/>
        </p:nvPicPr>
        <p:blipFill rotWithShape="1">
          <a:blip r:embed="rId3"/>
          <a:srcRect l="1051" r="7617"/>
          <a:stretch/>
        </p:blipFill>
        <p:spPr>
          <a:xfrm>
            <a:off x="7540750" y="-393"/>
            <a:ext cx="4651250" cy="6858786"/>
          </a:xfrm>
          <a:prstGeom prst="rect">
            <a:avLst/>
          </a:prstGeom>
        </p:spPr>
      </p:pic>
      <p:sp>
        <p:nvSpPr>
          <p:cNvPr id="46" name="Freeform 23">
            <a:extLst>
              <a:ext uri="{FF2B5EF4-FFF2-40B4-BE49-F238E27FC236}">
                <a16:creationId xmlns:a16="http://schemas.microsoft.com/office/drawing/2014/main" id="{C3342805-0EAA-42F0-9D6F-8ED1D6BA3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8404003" cy="857047"/>
          </a:xfrm>
          <a:custGeom>
            <a:avLst/>
            <a:gdLst>
              <a:gd name="connsiteX0" fmla="*/ 0 w 8404003"/>
              <a:gd name="connsiteY0" fmla="*/ 0 h 857047"/>
              <a:gd name="connsiteX1" fmla="*/ 797860 w 8404003"/>
              <a:gd name="connsiteY1" fmla="*/ 0 h 857047"/>
              <a:gd name="connsiteX2" fmla="*/ 2482050 w 8404003"/>
              <a:gd name="connsiteY2" fmla="*/ 0 h 857047"/>
              <a:gd name="connsiteX3" fmla="*/ 3003610 w 8404003"/>
              <a:gd name="connsiteY3" fmla="*/ 0 h 857047"/>
              <a:gd name="connsiteX4" fmla="*/ 3219959 w 8404003"/>
              <a:gd name="connsiteY4" fmla="*/ 0 h 857047"/>
              <a:gd name="connsiteX5" fmla="*/ 3311869 w 8404003"/>
              <a:gd name="connsiteY5" fmla="*/ 0 h 857047"/>
              <a:gd name="connsiteX6" fmla="*/ 3326218 w 8404003"/>
              <a:gd name="connsiteY6" fmla="*/ 0 h 857047"/>
              <a:gd name="connsiteX7" fmla="*/ 3426656 w 8404003"/>
              <a:gd name="connsiteY7" fmla="*/ 0 h 857047"/>
              <a:gd name="connsiteX8" fmla="*/ 3516436 w 8404003"/>
              <a:gd name="connsiteY8" fmla="*/ 0 h 857047"/>
              <a:gd name="connsiteX9" fmla="*/ 3601649 w 8404003"/>
              <a:gd name="connsiteY9" fmla="*/ 0 h 857047"/>
              <a:gd name="connsiteX10" fmla="*/ 3699274 w 8404003"/>
              <a:gd name="connsiteY10" fmla="*/ 0 h 857047"/>
              <a:gd name="connsiteX11" fmla="*/ 3718421 w 8404003"/>
              <a:gd name="connsiteY11" fmla="*/ 0 h 857047"/>
              <a:gd name="connsiteX12" fmla="*/ 3910939 w 8404003"/>
              <a:gd name="connsiteY12" fmla="*/ 0 h 857047"/>
              <a:gd name="connsiteX13" fmla="*/ 3927053 w 8404003"/>
              <a:gd name="connsiteY13" fmla="*/ 0 h 857047"/>
              <a:gd name="connsiteX14" fmla="*/ 4198137 w 8404003"/>
              <a:gd name="connsiteY14" fmla="*/ 0 h 857047"/>
              <a:gd name="connsiteX15" fmla="*/ 4230161 w 8404003"/>
              <a:gd name="connsiteY15" fmla="*/ 0 h 857047"/>
              <a:gd name="connsiteX16" fmla="*/ 4245215 w 8404003"/>
              <a:gd name="connsiteY16" fmla="*/ 0 h 857047"/>
              <a:gd name="connsiteX17" fmla="*/ 4350592 w 8404003"/>
              <a:gd name="connsiteY17" fmla="*/ 0 h 857047"/>
              <a:gd name="connsiteX18" fmla="*/ 4357296 w 8404003"/>
              <a:gd name="connsiteY18" fmla="*/ 0 h 857047"/>
              <a:gd name="connsiteX19" fmla="*/ 4404222 w 8404003"/>
              <a:gd name="connsiteY19" fmla="*/ 0 h 857047"/>
              <a:gd name="connsiteX20" fmla="*/ 4531592 w 8404003"/>
              <a:gd name="connsiteY20" fmla="*/ 0 h 857047"/>
              <a:gd name="connsiteX21" fmla="*/ 4598953 w 8404003"/>
              <a:gd name="connsiteY21" fmla="*/ 0 h 857047"/>
              <a:gd name="connsiteX22" fmla="*/ 4779630 w 8404003"/>
              <a:gd name="connsiteY22" fmla="*/ 0 h 857047"/>
              <a:gd name="connsiteX23" fmla="*/ 5132321 w 8404003"/>
              <a:gd name="connsiteY23" fmla="*/ 0 h 857047"/>
              <a:gd name="connsiteX24" fmla="*/ 5141543 w 8404003"/>
              <a:gd name="connsiteY24" fmla="*/ 0 h 857047"/>
              <a:gd name="connsiteX25" fmla="*/ 5188556 w 8404003"/>
              <a:gd name="connsiteY25" fmla="*/ 0 h 857047"/>
              <a:gd name="connsiteX26" fmla="*/ 5206100 w 8404003"/>
              <a:gd name="connsiteY26" fmla="*/ 0 h 857047"/>
              <a:gd name="connsiteX27" fmla="*/ 5722554 w 8404003"/>
              <a:gd name="connsiteY27" fmla="*/ 0 h 857047"/>
              <a:gd name="connsiteX28" fmla="*/ 5732230 w 8404003"/>
              <a:gd name="connsiteY28" fmla="*/ 0 h 857047"/>
              <a:gd name="connsiteX29" fmla="*/ 5798594 w 8404003"/>
              <a:gd name="connsiteY29" fmla="*/ 0 h 857047"/>
              <a:gd name="connsiteX30" fmla="*/ 5799962 w 8404003"/>
              <a:gd name="connsiteY30" fmla="*/ 0 h 857047"/>
              <a:gd name="connsiteX31" fmla="*/ 6338565 w 8404003"/>
              <a:gd name="connsiteY31" fmla="*/ 0 h 857047"/>
              <a:gd name="connsiteX32" fmla="*/ 6649966 w 8404003"/>
              <a:gd name="connsiteY32" fmla="*/ 0 h 857047"/>
              <a:gd name="connsiteX33" fmla="*/ 6730668 w 8404003"/>
              <a:gd name="connsiteY33" fmla="*/ 0 h 857047"/>
              <a:gd name="connsiteX34" fmla="*/ 7178721 w 8404003"/>
              <a:gd name="connsiteY34" fmla="*/ 0 h 857047"/>
              <a:gd name="connsiteX35" fmla="*/ 7277889 w 8404003"/>
              <a:gd name="connsiteY35" fmla="*/ 0 h 857047"/>
              <a:gd name="connsiteX36" fmla="*/ 7782893 w 8404003"/>
              <a:gd name="connsiteY36" fmla="*/ 0 h 857047"/>
              <a:gd name="connsiteX37" fmla="*/ 8006080 w 8404003"/>
              <a:gd name="connsiteY37" fmla="*/ 0 h 857047"/>
              <a:gd name="connsiteX38" fmla="*/ 8030270 w 8404003"/>
              <a:gd name="connsiteY38" fmla="*/ 10516 h 857047"/>
              <a:gd name="connsiteX39" fmla="*/ 8035108 w 8404003"/>
              <a:gd name="connsiteY39" fmla="*/ 15774 h 857047"/>
              <a:gd name="connsiteX40" fmla="*/ 8393118 w 8404003"/>
              <a:gd name="connsiteY40" fmla="*/ 404863 h 857047"/>
              <a:gd name="connsiteX41" fmla="*/ 8393118 w 8404003"/>
              <a:gd name="connsiteY41" fmla="*/ 452185 h 857047"/>
              <a:gd name="connsiteX42" fmla="*/ 8035108 w 8404003"/>
              <a:gd name="connsiteY42" fmla="*/ 841273 h 857047"/>
              <a:gd name="connsiteX43" fmla="*/ 8030270 w 8404003"/>
              <a:gd name="connsiteY43" fmla="*/ 846531 h 857047"/>
              <a:gd name="connsiteX44" fmla="*/ 8006080 w 8404003"/>
              <a:gd name="connsiteY44" fmla="*/ 857047 h 857047"/>
              <a:gd name="connsiteX45" fmla="*/ 7889742 w 8404003"/>
              <a:gd name="connsiteY45" fmla="*/ 857047 h 857047"/>
              <a:gd name="connsiteX46" fmla="*/ 7782893 w 8404003"/>
              <a:gd name="connsiteY46" fmla="*/ 857047 h 857047"/>
              <a:gd name="connsiteX47" fmla="*/ 7776190 w 8404003"/>
              <a:gd name="connsiteY47" fmla="*/ 857047 h 857047"/>
              <a:gd name="connsiteX48" fmla="*/ 7730315 w 8404003"/>
              <a:gd name="connsiteY48" fmla="*/ 857047 h 857047"/>
              <a:gd name="connsiteX49" fmla="*/ 7729264 w 8404003"/>
              <a:gd name="connsiteY49" fmla="*/ 857047 h 857047"/>
              <a:gd name="connsiteX50" fmla="*/ 7601893 w 8404003"/>
              <a:gd name="connsiteY50" fmla="*/ 857047 h 857047"/>
              <a:gd name="connsiteX51" fmla="*/ 7467477 w 8404003"/>
              <a:gd name="connsiteY51" fmla="*/ 857047 h 857047"/>
              <a:gd name="connsiteX52" fmla="*/ 7353856 w 8404003"/>
              <a:gd name="connsiteY52" fmla="*/ 857047 h 857047"/>
              <a:gd name="connsiteX53" fmla="*/ 7075374 w 8404003"/>
              <a:gd name="connsiteY53" fmla="*/ 857047 h 857047"/>
              <a:gd name="connsiteX54" fmla="*/ 6944929 w 8404003"/>
              <a:gd name="connsiteY54" fmla="*/ 857047 h 857047"/>
              <a:gd name="connsiteX55" fmla="*/ 6528153 w 8404003"/>
              <a:gd name="connsiteY55" fmla="*/ 857047 h 857047"/>
              <a:gd name="connsiteX56" fmla="*/ 6334891 w 8404003"/>
              <a:gd name="connsiteY56" fmla="*/ 857047 h 857047"/>
              <a:gd name="connsiteX57" fmla="*/ 5799962 w 8404003"/>
              <a:gd name="connsiteY57" fmla="*/ 857047 h 857047"/>
              <a:gd name="connsiteX58" fmla="*/ 5722554 w 8404003"/>
              <a:gd name="connsiteY58" fmla="*/ 857047 h 857047"/>
              <a:gd name="connsiteX59" fmla="*/ 5648775 w 8404003"/>
              <a:gd name="connsiteY59" fmla="*/ 857047 h 857047"/>
              <a:gd name="connsiteX60" fmla="*/ 5483520 w 8404003"/>
              <a:gd name="connsiteY60" fmla="*/ 857047 h 857047"/>
              <a:gd name="connsiteX61" fmla="*/ 5473550 w 8404003"/>
              <a:gd name="connsiteY61" fmla="*/ 857047 h 857047"/>
              <a:gd name="connsiteX62" fmla="*/ 5132321 w 8404003"/>
              <a:gd name="connsiteY62" fmla="*/ 857047 h 857047"/>
              <a:gd name="connsiteX63" fmla="*/ 5047108 w 8404003"/>
              <a:gd name="connsiteY63" fmla="*/ 857047 h 857047"/>
              <a:gd name="connsiteX64" fmla="*/ 4954764 w 8404003"/>
              <a:gd name="connsiteY64" fmla="*/ 857047 h 857047"/>
              <a:gd name="connsiteX65" fmla="*/ 4930335 w 8404003"/>
              <a:gd name="connsiteY65" fmla="*/ 857047 h 857047"/>
              <a:gd name="connsiteX66" fmla="*/ 4450619 w 8404003"/>
              <a:gd name="connsiteY66" fmla="*/ 857047 h 857047"/>
              <a:gd name="connsiteX67" fmla="*/ 4350592 w 8404003"/>
              <a:gd name="connsiteY67" fmla="*/ 857047 h 857047"/>
              <a:gd name="connsiteX68" fmla="*/ 4335538 w 8404003"/>
              <a:gd name="connsiteY68" fmla="*/ 857047 h 857047"/>
              <a:gd name="connsiteX69" fmla="*/ 4230161 w 8404003"/>
              <a:gd name="connsiteY69" fmla="*/ 857047 h 857047"/>
              <a:gd name="connsiteX70" fmla="*/ 4215812 w 8404003"/>
              <a:gd name="connsiteY70" fmla="*/ 857047 h 857047"/>
              <a:gd name="connsiteX71" fmla="*/ 4115374 w 8404003"/>
              <a:gd name="connsiteY71" fmla="*/ 857047 h 857047"/>
              <a:gd name="connsiteX72" fmla="*/ 4049804 w 8404003"/>
              <a:gd name="connsiteY72" fmla="*/ 857047 h 857047"/>
              <a:gd name="connsiteX73" fmla="*/ 3842757 w 8404003"/>
              <a:gd name="connsiteY73" fmla="*/ 857047 h 857047"/>
              <a:gd name="connsiteX74" fmla="*/ 3614977 w 8404003"/>
              <a:gd name="connsiteY74" fmla="*/ 857047 h 857047"/>
              <a:gd name="connsiteX75" fmla="*/ 3516436 w 8404003"/>
              <a:gd name="connsiteY75" fmla="*/ 857047 h 857047"/>
              <a:gd name="connsiteX76" fmla="*/ 3452333 w 8404003"/>
              <a:gd name="connsiteY76" fmla="*/ 857047 h 857047"/>
              <a:gd name="connsiteX77" fmla="*/ 3311869 w 8404003"/>
              <a:gd name="connsiteY77" fmla="*/ 857047 h 857047"/>
              <a:gd name="connsiteX78" fmla="*/ 3300088 w 8404003"/>
              <a:gd name="connsiteY78" fmla="*/ 857047 h 857047"/>
              <a:gd name="connsiteX79" fmla="*/ 3272588 w 8404003"/>
              <a:gd name="connsiteY79" fmla="*/ 857047 h 857047"/>
              <a:gd name="connsiteX80" fmla="*/ 3179295 w 8404003"/>
              <a:gd name="connsiteY80" fmla="*/ 857047 h 857047"/>
              <a:gd name="connsiteX81" fmla="*/ 3003610 w 8404003"/>
              <a:gd name="connsiteY81" fmla="*/ 857047 h 857047"/>
              <a:gd name="connsiteX82" fmla="*/ 2997618 w 8404003"/>
              <a:gd name="connsiteY82" fmla="*/ 857047 h 857047"/>
              <a:gd name="connsiteX83" fmla="*/ 797860 w 8404003"/>
              <a:gd name="connsiteY83" fmla="*/ 857047 h 857047"/>
              <a:gd name="connsiteX84" fmla="*/ 0 w 8404003"/>
              <a:gd name="connsiteY84" fmla="*/ 857047 h 857047"/>
              <a:gd name="connsiteX85" fmla="*/ 0 w 8404003"/>
              <a:gd name="connsiteY85"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8404003" h="857047">
                <a:moveTo>
                  <a:pt x="0" y="0"/>
                </a:moveTo>
                <a:cubicBezTo>
                  <a:pt x="0" y="0"/>
                  <a:pt x="0" y="0"/>
                  <a:pt x="797860" y="0"/>
                </a:cubicBezTo>
                <a:cubicBezTo>
                  <a:pt x="797860" y="0"/>
                  <a:pt x="797860" y="0"/>
                  <a:pt x="2482050" y="0"/>
                </a:cubicBezTo>
                <a:lnTo>
                  <a:pt x="3003610" y="0"/>
                </a:lnTo>
                <a:cubicBezTo>
                  <a:pt x="3003610" y="0"/>
                  <a:pt x="3003610" y="0"/>
                  <a:pt x="3219959" y="0"/>
                </a:cubicBezTo>
                <a:lnTo>
                  <a:pt x="3311869" y="0"/>
                </a:lnTo>
                <a:lnTo>
                  <a:pt x="3326218" y="0"/>
                </a:lnTo>
                <a:lnTo>
                  <a:pt x="3426656" y="0"/>
                </a:lnTo>
                <a:lnTo>
                  <a:pt x="3516436" y="0"/>
                </a:lnTo>
                <a:cubicBezTo>
                  <a:pt x="3516436" y="0"/>
                  <a:pt x="3516436" y="0"/>
                  <a:pt x="3601649" y="0"/>
                </a:cubicBezTo>
                <a:lnTo>
                  <a:pt x="3699274" y="0"/>
                </a:lnTo>
                <a:lnTo>
                  <a:pt x="3718421" y="0"/>
                </a:lnTo>
                <a:cubicBezTo>
                  <a:pt x="3768918" y="0"/>
                  <a:pt x="3832038" y="0"/>
                  <a:pt x="3910939" y="0"/>
                </a:cubicBezTo>
                <a:lnTo>
                  <a:pt x="3927053" y="0"/>
                </a:lnTo>
                <a:lnTo>
                  <a:pt x="4198137" y="0"/>
                </a:lnTo>
                <a:lnTo>
                  <a:pt x="4230161" y="0"/>
                </a:lnTo>
                <a:lnTo>
                  <a:pt x="4245215" y="0"/>
                </a:lnTo>
                <a:lnTo>
                  <a:pt x="4350592" y="0"/>
                </a:lnTo>
                <a:lnTo>
                  <a:pt x="4357296" y="0"/>
                </a:lnTo>
                <a:lnTo>
                  <a:pt x="4404222" y="0"/>
                </a:lnTo>
                <a:lnTo>
                  <a:pt x="4531592" y="0"/>
                </a:lnTo>
                <a:lnTo>
                  <a:pt x="4598953" y="0"/>
                </a:lnTo>
                <a:lnTo>
                  <a:pt x="4779630" y="0"/>
                </a:lnTo>
                <a:lnTo>
                  <a:pt x="5132321" y="0"/>
                </a:lnTo>
                <a:cubicBezTo>
                  <a:pt x="5132321" y="0"/>
                  <a:pt x="5132321" y="0"/>
                  <a:pt x="5141543" y="0"/>
                </a:cubicBezTo>
                <a:lnTo>
                  <a:pt x="5188556" y="0"/>
                </a:lnTo>
                <a:lnTo>
                  <a:pt x="5206100" y="0"/>
                </a:lnTo>
                <a:cubicBezTo>
                  <a:pt x="5279879" y="0"/>
                  <a:pt x="5427438" y="0"/>
                  <a:pt x="5722554" y="0"/>
                </a:cubicBezTo>
                <a:cubicBezTo>
                  <a:pt x="5722554" y="0"/>
                  <a:pt x="5722554" y="0"/>
                  <a:pt x="5732230" y="0"/>
                </a:cubicBezTo>
                <a:lnTo>
                  <a:pt x="5798594" y="0"/>
                </a:lnTo>
                <a:lnTo>
                  <a:pt x="5799962" y="0"/>
                </a:lnTo>
                <a:cubicBezTo>
                  <a:pt x="5799962" y="0"/>
                  <a:pt x="5799962" y="0"/>
                  <a:pt x="6338565" y="0"/>
                </a:cubicBezTo>
                <a:lnTo>
                  <a:pt x="6649966" y="0"/>
                </a:lnTo>
                <a:lnTo>
                  <a:pt x="6730668" y="0"/>
                </a:lnTo>
                <a:lnTo>
                  <a:pt x="7178721" y="0"/>
                </a:lnTo>
                <a:lnTo>
                  <a:pt x="7277889" y="0"/>
                </a:lnTo>
                <a:lnTo>
                  <a:pt x="7782893" y="0"/>
                </a:lnTo>
                <a:lnTo>
                  <a:pt x="8006080" y="0"/>
                </a:lnTo>
                <a:cubicBezTo>
                  <a:pt x="8015756" y="0"/>
                  <a:pt x="8025432" y="5258"/>
                  <a:pt x="8030270" y="10516"/>
                </a:cubicBezTo>
                <a:cubicBezTo>
                  <a:pt x="8030270" y="10516"/>
                  <a:pt x="8035108" y="10516"/>
                  <a:pt x="8035108" y="15774"/>
                </a:cubicBezTo>
                <a:cubicBezTo>
                  <a:pt x="8035108" y="15774"/>
                  <a:pt x="8035108" y="15774"/>
                  <a:pt x="8393118" y="404863"/>
                </a:cubicBezTo>
                <a:cubicBezTo>
                  <a:pt x="8407632" y="415379"/>
                  <a:pt x="8407632" y="436411"/>
                  <a:pt x="8393118" y="452185"/>
                </a:cubicBezTo>
                <a:cubicBezTo>
                  <a:pt x="8393118" y="452185"/>
                  <a:pt x="8393118" y="452185"/>
                  <a:pt x="8035108" y="841273"/>
                </a:cubicBezTo>
                <a:cubicBezTo>
                  <a:pt x="8035108" y="841273"/>
                  <a:pt x="8030270" y="841273"/>
                  <a:pt x="8030270" y="846531"/>
                </a:cubicBezTo>
                <a:cubicBezTo>
                  <a:pt x="8025432" y="851789"/>
                  <a:pt x="8015756" y="857047"/>
                  <a:pt x="8006080" y="857047"/>
                </a:cubicBezTo>
                <a:cubicBezTo>
                  <a:pt x="8006080" y="857047"/>
                  <a:pt x="8006080" y="857047"/>
                  <a:pt x="7889742" y="857047"/>
                </a:cubicBezTo>
                <a:lnTo>
                  <a:pt x="7782893" y="857047"/>
                </a:lnTo>
                <a:lnTo>
                  <a:pt x="7776190" y="857047"/>
                </a:lnTo>
                <a:lnTo>
                  <a:pt x="7730315" y="857047"/>
                </a:lnTo>
                <a:lnTo>
                  <a:pt x="7729264" y="857047"/>
                </a:lnTo>
                <a:lnTo>
                  <a:pt x="7601893" y="857047"/>
                </a:lnTo>
                <a:lnTo>
                  <a:pt x="7467477" y="857047"/>
                </a:lnTo>
                <a:lnTo>
                  <a:pt x="7353856" y="857047"/>
                </a:lnTo>
                <a:lnTo>
                  <a:pt x="7075374" y="857047"/>
                </a:lnTo>
                <a:lnTo>
                  <a:pt x="6944929" y="857047"/>
                </a:lnTo>
                <a:lnTo>
                  <a:pt x="6528153" y="857047"/>
                </a:lnTo>
                <a:lnTo>
                  <a:pt x="6334891" y="857047"/>
                </a:lnTo>
                <a:lnTo>
                  <a:pt x="5799962" y="857047"/>
                </a:lnTo>
                <a:cubicBezTo>
                  <a:pt x="5799962" y="857047"/>
                  <a:pt x="5799962" y="857047"/>
                  <a:pt x="5722554" y="857047"/>
                </a:cubicBezTo>
                <a:cubicBezTo>
                  <a:pt x="5722554" y="857047"/>
                  <a:pt x="5722554" y="857047"/>
                  <a:pt x="5648775" y="857047"/>
                </a:cubicBezTo>
                <a:lnTo>
                  <a:pt x="5483520" y="857047"/>
                </a:lnTo>
                <a:lnTo>
                  <a:pt x="5473550" y="857047"/>
                </a:lnTo>
                <a:cubicBezTo>
                  <a:pt x="5390548" y="857047"/>
                  <a:pt x="5279879" y="857047"/>
                  <a:pt x="5132321" y="857047"/>
                </a:cubicBezTo>
                <a:cubicBezTo>
                  <a:pt x="5132321" y="857047"/>
                  <a:pt x="5132321" y="857047"/>
                  <a:pt x="5047108" y="857047"/>
                </a:cubicBezTo>
                <a:lnTo>
                  <a:pt x="4954764" y="857047"/>
                </a:lnTo>
                <a:lnTo>
                  <a:pt x="4930335" y="857047"/>
                </a:lnTo>
                <a:cubicBezTo>
                  <a:pt x="4829342" y="857047"/>
                  <a:pt x="4677853" y="857047"/>
                  <a:pt x="4450619" y="857047"/>
                </a:cubicBezTo>
                <a:lnTo>
                  <a:pt x="4350592" y="857047"/>
                </a:lnTo>
                <a:lnTo>
                  <a:pt x="4335538" y="857047"/>
                </a:lnTo>
                <a:lnTo>
                  <a:pt x="4230161" y="857047"/>
                </a:lnTo>
                <a:lnTo>
                  <a:pt x="4215812" y="857047"/>
                </a:lnTo>
                <a:lnTo>
                  <a:pt x="4115374" y="857047"/>
                </a:lnTo>
                <a:lnTo>
                  <a:pt x="4049804" y="857047"/>
                </a:lnTo>
                <a:lnTo>
                  <a:pt x="3842757" y="857047"/>
                </a:lnTo>
                <a:lnTo>
                  <a:pt x="3614977" y="857047"/>
                </a:lnTo>
                <a:lnTo>
                  <a:pt x="3516436" y="857047"/>
                </a:lnTo>
                <a:cubicBezTo>
                  <a:pt x="3516436" y="857047"/>
                  <a:pt x="3516436" y="857047"/>
                  <a:pt x="3452333" y="857047"/>
                </a:cubicBezTo>
                <a:lnTo>
                  <a:pt x="3311869" y="857047"/>
                </a:lnTo>
                <a:lnTo>
                  <a:pt x="3300088" y="857047"/>
                </a:lnTo>
                <a:lnTo>
                  <a:pt x="3272588" y="857047"/>
                </a:lnTo>
                <a:lnTo>
                  <a:pt x="3179295" y="857047"/>
                </a:lnTo>
                <a:lnTo>
                  <a:pt x="3003610" y="857047"/>
                </a:lnTo>
                <a:lnTo>
                  <a:pt x="2997618" y="857047"/>
                </a:lnTo>
                <a:cubicBezTo>
                  <a:pt x="2683367" y="857047"/>
                  <a:pt x="2054864" y="857047"/>
                  <a:pt x="797860" y="857047"/>
                </a:cubicBezTo>
                <a:cubicBezTo>
                  <a:pt x="797860" y="857047"/>
                  <a:pt x="797860"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Tree>
    <p:extLst>
      <p:ext uri="{BB962C8B-B14F-4D97-AF65-F5344CB8AC3E}">
        <p14:creationId xmlns:p14="http://schemas.microsoft.com/office/powerpoint/2010/main" val="1896372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39" name="Group 93">
            <a:extLst>
              <a:ext uri="{FF2B5EF4-FFF2-40B4-BE49-F238E27FC236}">
                <a16:creationId xmlns:a16="http://schemas.microsoft.com/office/drawing/2014/main" id="{8D44E099-FC66-4167-A593-8F6FBB5EE0E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5" name="Freeform 11">
              <a:extLst>
                <a:ext uri="{FF2B5EF4-FFF2-40B4-BE49-F238E27FC236}">
                  <a16:creationId xmlns:a16="http://schemas.microsoft.com/office/drawing/2014/main" id="{47171E04-FEC4-4208-A619-A786E42348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96" name="Freeform 12">
              <a:extLst>
                <a:ext uri="{FF2B5EF4-FFF2-40B4-BE49-F238E27FC236}">
                  <a16:creationId xmlns:a16="http://schemas.microsoft.com/office/drawing/2014/main" id="{F3DE8019-884E-41C9-A54C-AC668CA526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97" name="Freeform 13">
              <a:extLst>
                <a:ext uri="{FF2B5EF4-FFF2-40B4-BE49-F238E27FC236}">
                  <a16:creationId xmlns:a16="http://schemas.microsoft.com/office/drawing/2014/main" id="{462C1647-5880-4037-8FCE-16E1F646C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98" name="Freeform 14">
              <a:extLst>
                <a:ext uri="{FF2B5EF4-FFF2-40B4-BE49-F238E27FC236}">
                  <a16:creationId xmlns:a16="http://schemas.microsoft.com/office/drawing/2014/main" id="{C91082BE-FDAA-4A80-88B6-C5F5AD0C2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99" name="Freeform 15">
              <a:extLst>
                <a:ext uri="{FF2B5EF4-FFF2-40B4-BE49-F238E27FC236}">
                  <a16:creationId xmlns:a16="http://schemas.microsoft.com/office/drawing/2014/main" id="{059FE918-3CB9-43E6-8025-22A9C21C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00" name="Freeform 16">
              <a:extLst>
                <a:ext uri="{FF2B5EF4-FFF2-40B4-BE49-F238E27FC236}">
                  <a16:creationId xmlns:a16="http://schemas.microsoft.com/office/drawing/2014/main" id="{E30464D7-34FF-42C8-8686-C3A865E90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01" name="Freeform 17">
              <a:extLst>
                <a:ext uri="{FF2B5EF4-FFF2-40B4-BE49-F238E27FC236}">
                  <a16:creationId xmlns:a16="http://schemas.microsoft.com/office/drawing/2014/main" id="{07281894-7888-434B-BC17-FB67B4879C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02" name="Freeform 18">
              <a:extLst>
                <a:ext uri="{FF2B5EF4-FFF2-40B4-BE49-F238E27FC236}">
                  <a16:creationId xmlns:a16="http://schemas.microsoft.com/office/drawing/2014/main" id="{7CDF6636-2EE5-4477-B1E7-136C9B4F3C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03" name="Freeform 19">
              <a:extLst>
                <a:ext uri="{FF2B5EF4-FFF2-40B4-BE49-F238E27FC236}">
                  <a16:creationId xmlns:a16="http://schemas.microsoft.com/office/drawing/2014/main" id="{6A01C238-0F7D-4DF5-A879-3290200089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04" name="Freeform 20">
              <a:extLst>
                <a:ext uri="{FF2B5EF4-FFF2-40B4-BE49-F238E27FC236}">
                  <a16:creationId xmlns:a16="http://schemas.microsoft.com/office/drawing/2014/main" id="{AA10B8D3-BE6D-40AB-BA54-12C4758E5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05" name="Freeform 21">
              <a:extLst>
                <a:ext uri="{FF2B5EF4-FFF2-40B4-BE49-F238E27FC236}">
                  <a16:creationId xmlns:a16="http://schemas.microsoft.com/office/drawing/2014/main" id="{4CD8C1DF-88C2-4F11-AA23-36D5B5BD3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06" name="Freeform 22">
              <a:extLst>
                <a:ext uri="{FF2B5EF4-FFF2-40B4-BE49-F238E27FC236}">
                  <a16:creationId xmlns:a16="http://schemas.microsoft.com/office/drawing/2014/main" id="{9AF01696-99FF-4093-938A-38D0C7223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40" name="Group 107">
            <a:extLst>
              <a:ext uri="{FF2B5EF4-FFF2-40B4-BE49-F238E27FC236}">
                <a16:creationId xmlns:a16="http://schemas.microsoft.com/office/drawing/2014/main" id="{629FAB3C-6A93-4306-8525-B9FC787B15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109" name="Freeform 27">
              <a:extLst>
                <a:ext uri="{FF2B5EF4-FFF2-40B4-BE49-F238E27FC236}">
                  <a16:creationId xmlns:a16="http://schemas.microsoft.com/office/drawing/2014/main" id="{8838005D-B3A9-4E56-9BFB-3DD99E4BBB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10" name="Freeform 28">
              <a:extLst>
                <a:ext uri="{FF2B5EF4-FFF2-40B4-BE49-F238E27FC236}">
                  <a16:creationId xmlns:a16="http://schemas.microsoft.com/office/drawing/2014/main" id="{6450237E-A2DE-4BA3-AF9F-06399E5CF1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11" name="Freeform 29">
              <a:extLst>
                <a:ext uri="{FF2B5EF4-FFF2-40B4-BE49-F238E27FC236}">
                  <a16:creationId xmlns:a16="http://schemas.microsoft.com/office/drawing/2014/main" id="{A643E849-3FBA-4248-B0DF-9D6737E232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12" name="Freeform 30">
              <a:extLst>
                <a:ext uri="{FF2B5EF4-FFF2-40B4-BE49-F238E27FC236}">
                  <a16:creationId xmlns:a16="http://schemas.microsoft.com/office/drawing/2014/main" id="{231C0782-59AA-4C4F-8B86-85102F701A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13" name="Freeform 31">
              <a:extLst>
                <a:ext uri="{FF2B5EF4-FFF2-40B4-BE49-F238E27FC236}">
                  <a16:creationId xmlns:a16="http://schemas.microsoft.com/office/drawing/2014/main" id="{E19975F5-4F93-41BF-9A6D-1E6CFDFF1D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14" name="Freeform 32">
              <a:extLst>
                <a:ext uri="{FF2B5EF4-FFF2-40B4-BE49-F238E27FC236}">
                  <a16:creationId xmlns:a16="http://schemas.microsoft.com/office/drawing/2014/main" id="{AE6458FC-D3D9-469F-A8FB-0431BD156B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15" name="Freeform 33">
              <a:extLst>
                <a:ext uri="{FF2B5EF4-FFF2-40B4-BE49-F238E27FC236}">
                  <a16:creationId xmlns:a16="http://schemas.microsoft.com/office/drawing/2014/main" id="{90B9693F-2248-4DB8-A528-52C13C636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16" name="Freeform 34">
              <a:extLst>
                <a:ext uri="{FF2B5EF4-FFF2-40B4-BE49-F238E27FC236}">
                  <a16:creationId xmlns:a16="http://schemas.microsoft.com/office/drawing/2014/main" id="{11CC5E15-09A8-41A0-930D-434F7D8D6F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17" name="Freeform 35">
              <a:extLst>
                <a:ext uri="{FF2B5EF4-FFF2-40B4-BE49-F238E27FC236}">
                  <a16:creationId xmlns:a16="http://schemas.microsoft.com/office/drawing/2014/main" id="{B5566C56-67EC-43D7-A3D2-3CCBEDAFC6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18" name="Freeform 36">
              <a:extLst>
                <a:ext uri="{FF2B5EF4-FFF2-40B4-BE49-F238E27FC236}">
                  <a16:creationId xmlns:a16="http://schemas.microsoft.com/office/drawing/2014/main" id="{CF74AC36-5E17-4D3B-A93B-1645741EBF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19" name="Freeform 37">
              <a:extLst>
                <a:ext uri="{FF2B5EF4-FFF2-40B4-BE49-F238E27FC236}">
                  <a16:creationId xmlns:a16="http://schemas.microsoft.com/office/drawing/2014/main" id="{39818481-D2FB-4507-B11D-8C6342ACF4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20" name="Freeform 38">
              <a:extLst>
                <a:ext uri="{FF2B5EF4-FFF2-40B4-BE49-F238E27FC236}">
                  <a16:creationId xmlns:a16="http://schemas.microsoft.com/office/drawing/2014/main" id="{E996F5F0-3979-44D1-9AE3-1251DA5D2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41" name="Rectangle 121">
            <a:extLst>
              <a:ext uri="{FF2B5EF4-FFF2-40B4-BE49-F238E27FC236}">
                <a16:creationId xmlns:a16="http://schemas.microsoft.com/office/drawing/2014/main" id="{05C469C2-FE8F-491E-9139-7E7F8BB38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42" name="Freeform 6">
            <a:extLst>
              <a:ext uri="{FF2B5EF4-FFF2-40B4-BE49-F238E27FC236}">
                <a16:creationId xmlns:a16="http://schemas.microsoft.com/office/drawing/2014/main" id="{6538C979-F14E-4C6B-BE04-38CC5D7C13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26" name="Rectangle 125">
            <a:extLst>
              <a:ext uri="{FF2B5EF4-FFF2-40B4-BE49-F238E27FC236}">
                <a16:creationId xmlns:a16="http://schemas.microsoft.com/office/drawing/2014/main" id="{9AE7E35B-D9A9-4963-B236-6A9A3A05B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28" name="Rectangle 127">
            <a:extLst>
              <a:ext uri="{FF2B5EF4-FFF2-40B4-BE49-F238E27FC236}">
                <a16:creationId xmlns:a16="http://schemas.microsoft.com/office/drawing/2014/main" id="{3AE7ECD9-6B32-4943-BDE6-98F83E45C1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0" name="Rectangle 129">
            <a:extLst>
              <a:ext uri="{FF2B5EF4-FFF2-40B4-BE49-F238E27FC236}">
                <a16:creationId xmlns:a16="http://schemas.microsoft.com/office/drawing/2014/main" id="{E1C57C1E-EE6F-46AA-AE45-A9073E5597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bg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00C57DF-9312-48EF-B572-42EF2169A661}"/>
              </a:ext>
            </a:extLst>
          </p:cNvPr>
          <p:cNvSpPr>
            <a:spLocks noGrp="1"/>
          </p:cNvSpPr>
          <p:nvPr>
            <p:ph type="title"/>
          </p:nvPr>
        </p:nvSpPr>
        <p:spPr>
          <a:xfrm>
            <a:off x="540279" y="4213009"/>
            <a:ext cx="3778870" cy="697658"/>
          </a:xfrm>
        </p:spPr>
        <p:txBody>
          <a:bodyPr vert="horz" lIns="91440" tIns="45720" rIns="91440" bIns="45720" rtlCol="0" anchor="b">
            <a:normAutofit fontScale="90000"/>
          </a:bodyPr>
          <a:lstStyle/>
          <a:p>
            <a:r>
              <a:rPr lang="en-US" sz="4000" dirty="0">
                <a:solidFill>
                  <a:srgbClr val="FEFFFF"/>
                </a:solidFill>
              </a:rPr>
              <a:t>Identity</a:t>
            </a:r>
          </a:p>
        </p:txBody>
      </p:sp>
      <p:pic>
        <p:nvPicPr>
          <p:cNvPr id="4" name="Picture 3" descr="A close up of text on a black background&#10;&#10;Description automatically generated">
            <a:extLst>
              <a:ext uri="{FF2B5EF4-FFF2-40B4-BE49-F238E27FC236}">
                <a16:creationId xmlns:a16="http://schemas.microsoft.com/office/drawing/2014/main" id="{FEB860FA-CDCF-44D9-8490-ECEC6919A62E}"/>
              </a:ext>
            </a:extLst>
          </p:cNvPr>
          <p:cNvPicPr>
            <a:picLocks noChangeAspect="1"/>
          </p:cNvPicPr>
          <p:nvPr/>
        </p:nvPicPr>
        <p:blipFill rotWithShape="1">
          <a:blip r:embed="rId3"/>
          <a:srcRect l="33694" r="23633" b="-1"/>
          <a:stretch/>
        </p:blipFill>
        <p:spPr>
          <a:xfrm>
            <a:off x="4639732" y="10"/>
            <a:ext cx="3788327" cy="6857990"/>
          </a:xfrm>
          <a:prstGeom prst="rect">
            <a:avLst/>
          </a:prstGeom>
        </p:spPr>
      </p:pic>
      <p:sp>
        <p:nvSpPr>
          <p:cNvPr id="132" name="Freeform 5">
            <a:extLst>
              <a:ext uri="{FF2B5EF4-FFF2-40B4-BE49-F238E27FC236}">
                <a16:creationId xmlns:a16="http://schemas.microsoft.com/office/drawing/2014/main" id="{4064D3F3-30A9-422E-9E54-0D81A025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7" name="Picture 6" descr="A close up of a logo&#10;&#10;Description automatically generated">
            <a:extLst>
              <a:ext uri="{FF2B5EF4-FFF2-40B4-BE49-F238E27FC236}">
                <a16:creationId xmlns:a16="http://schemas.microsoft.com/office/drawing/2014/main" id="{D2BBFFBC-4920-4364-AD22-2691FC11BF50}"/>
              </a:ext>
            </a:extLst>
          </p:cNvPr>
          <p:cNvPicPr>
            <a:picLocks noChangeAspect="1"/>
          </p:cNvPicPr>
          <p:nvPr/>
        </p:nvPicPr>
        <p:blipFill rotWithShape="1">
          <a:blip r:embed="rId4"/>
          <a:srcRect l="16229" r="14214"/>
          <a:stretch/>
        </p:blipFill>
        <p:spPr>
          <a:xfrm>
            <a:off x="8428058" y="-2"/>
            <a:ext cx="3768513" cy="6858000"/>
          </a:xfrm>
          <a:prstGeom prst="rect">
            <a:avLst/>
          </a:prstGeom>
        </p:spPr>
      </p:pic>
      <p:cxnSp>
        <p:nvCxnSpPr>
          <p:cNvPr id="143" name="Straight Connector 133">
            <a:extLst>
              <a:ext uri="{FF2B5EF4-FFF2-40B4-BE49-F238E27FC236}">
                <a16:creationId xmlns:a16="http://schemas.microsoft.com/office/drawing/2014/main" id="{9F6B13D4-91C2-4535-99B8-0191C73E7DB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420438" y="0"/>
            <a:ext cx="0" cy="6857694"/>
          </a:xfrm>
          <a:prstGeom prst="line">
            <a:avLst/>
          </a:prstGeom>
          <a:ln w="50800" cap="flat">
            <a:solidFill>
              <a:schemeClr val="bg2">
                <a:lumMod val="1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9948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CF646-295E-49F6-B37F-9D517689E56D}"/>
              </a:ext>
            </a:extLst>
          </p:cNvPr>
          <p:cNvSpPr>
            <a:spLocks noGrp="1"/>
          </p:cNvSpPr>
          <p:nvPr>
            <p:ph type="title"/>
          </p:nvPr>
        </p:nvSpPr>
        <p:spPr/>
        <p:txBody>
          <a:bodyPr>
            <a:normAutofit fontScale="90000"/>
          </a:bodyPr>
          <a:lstStyle/>
          <a:p>
            <a:r>
              <a:rPr lang="en-GB" dirty="0"/>
              <a:t>Want to read more?</a:t>
            </a:r>
            <a:br>
              <a:rPr lang="en-GB" dirty="0"/>
            </a:br>
            <a:br>
              <a:rPr lang="en-GB" dirty="0"/>
            </a:br>
            <a:br>
              <a:rPr lang="en-GB" dirty="0"/>
            </a:br>
            <a:br>
              <a:rPr lang="en-GB" dirty="0"/>
            </a:br>
            <a:br>
              <a:rPr lang="en-GB" dirty="0"/>
            </a:br>
            <a:endParaRPr lang="en-GB" dirty="0"/>
          </a:p>
        </p:txBody>
      </p:sp>
      <p:sp>
        <p:nvSpPr>
          <p:cNvPr id="3" name="Content Placeholder 2">
            <a:extLst>
              <a:ext uri="{FF2B5EF4-FFF2-40B4-BE49-F238E27FC236}">
                <a16:creationId xmlns:a16="http://schemas.microsoft.com/office/drawing/2014/main" id="{8A5A6809-DDA6-4899-85B7-A17DEAD3B256}"/>
              </a:ext>
            </a:extLst>
          </p:cNvPr>
          <p:cNvSpPr>
            <a:spLocks noGrp="1"/>
          </p:cNvSpPr>
          <p:nvPr>
            <p:ph idx="1"/>
          </p:nvPr>
        </p:nvSpPr>
        <p:spPr/>
        <p:txBody>
          <a:bodyPr/>
          <a:lstStyle/>
          <a:p>
            <a:r>
              <a:rPr lang="en-GB" u="sng" dirty="0">
                <a:hlinkClick r:id="rId3"/>
              </a:rPr>
              <a:t>sexchangeregret.com</a:t>
            </a:r>
            <a:r>
              <a:rPr lang="en-GB" u="sng" dirty="0"/>
              <a:t> </a:t>
            </a:r>
            <a:r>
              <a:rPr lang="en-GB" dirty="0"/>
              <a:t>Walt’s website.</a:t>
            </a:r>
            <a:endParaRPr lang="en-GB" u="sng" dirty="0"/>
          </a:p>
          <a:p>
            <a:endParaRPr lang="en-GB" dirty="0"/>
          </a:p>
          <a:p>
            <a:r>
              <a:rPr lang="en-GB" u="sng" dirty="0">
                <a:hlinkClick r:id="rId4"/>
              </a:rPr>
              <a:t>www.transgendertrend.com</a:t>
            </a:r>
            <a:r>
              <a:rPr lang="en-GB" dirty="0"/>
              <a:t> Concerned parents researching transgender in the UK.</a:t>
            </a:r>
          </a:p>
          <a:p>
            <a:endParaRPr lang="en-GB" dirty="0">
              <a:hlinkClick r:id="rId5"/>
            </a:endParaRPr>
          </a:p>
          <a:p>
            <a:r>
              <a:rPr lang="en-GB" dirty="0">
                <a:hlinkClick r:id="rId5"/>
              </a:rPr>
              <a:t>www.mermaidsuk.org.uk</a:t>
            </a:r>
            <a:r>
              <a:rPr lang="en-GB" dirty="0"/>
              <a:t> Support children who are questioning gender.</a:t>
            </a:r>
          </a:p>
        </p:txBody>
      </p:sp>
    </p:spTree>
    <p:extLst>
      <p:ext uri="{BB962C8B-B14F-4D97-AF65-F5344CB8AC3E}">
        <p14:creationId xmlns:p14="http://schemas.microsoft.com/office/powerpoint/2010/main" val="105132201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1239</Words>
  <Application>Microsoft Office PowerPoint</Application>
  <PresentationFormat>Widescreen</PresentationFormat>
  <Paragraphs>97</Paragraphs>
  <Slides>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Century Gothic</vt:lpstr>
      <vt:lpstr>Wingdings 3</vt:lpstr>
      <vt:lpstr>Wisp</vt:lpstr>
      <vt:lpstr>Children &amp; gender fluidity</vt:lpstr>
      <vt:lpstr>Crazy Times?</vt:lpstr>
      <vt:lpstr>My focus</vt:lpstr>
      <vt:lpstr>Frameworks</vt:lpstr>
      <vt:lpstr>Theological framework</vt:lpstr>
      <vt:lpstr>Pastoral framework</vt:lpstr>
      <vt:lpstr>Ministerial framework</vt:lpstr>
      <vt:lpstr>Identity</vt:lpstr>
      <vt:lpstr>Want to read more?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Children &amp; gender fluidity</dc:title>
  <dc:creator>Olly Goldenberg</dc:creator>
  <cp:lastModifiedBy>Olly Goldenberg</cp:lastModifiedBy>
  <cp:revision>7</cp:revision>
  <dcterms:created xsi:type="dcterms:W3CDTF">2019-06-07T19:11:27Z</dcterms:created>
  <dcterms:modified xsi:type="dcterms:W3CDTF">2019-06-11T15:07:10Z</dcterms:modified>
</cp:coreProperties>
</file>